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66" r:id="rId4"/>
    <p:sldId id="258" r:id="rId5"/>
    <p:sldId id="259" r:id="rId6"/>
    <p:sldId id="261" r:id="rId7"/>
    <p:sldId id="260" r:id="rId8"/>
    <p:sldId id="262" r:id="rId9"/>
    <p:sldId id="263" r:id="rId10"/>
    <p:sldId id="264" r:id="rId11"/>
    <p:sldId id="267" r:id="rId12"/>
    <p:sldId id="268" r:id="rId13"/>
    <p:sldId id="269" r:id="rId14"/>
    <p:sldId id="271" r:id="rId15"/>
    <p:sldId id="274" r:id="rId16"/>
    <p:sldId id="276" r:id="rId17"/>
    <p:sldId id="278" r:id="rId1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ck MiLo" initials="DM" lastIdx="1" clrIdx="0">
    <p:extLst>
      <p:ext uri="{19B8F6BF-5375-455C-9EA6-DF929625EA0E}">
        <p15:presenceInfo xmlns:p15="http://schemas.microsoft.com/office/powerpoint/2012/main" userId="a20271eed2f665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E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507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10"/>
          <p:cNvSpPr txBox="1">
            <a:spLocks noGrp="1"/>
          </p:cNvSpPr>
          <p:nvPr>
            <p:ph type="sldNum" idx="12"/>
          </p:nvPr>
        </p:nvSpPr>
        <p:spPr>
          <a:xfrm>
            <a:off x="6876240" y="7732760"/>
            <a:ext cx="877920" cy="496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062577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89" y="1475304"/>
            <a:ext cx="7556421" cy="1417558"/>
          </a:xfrm>
          <a:prstGeom prst="rect">
            <a:avLst/>
          </a:prstGeom>
          <a:noFill/>
          <a:ln/>
        </p:spPr>
        <p:txBody>
          <a:bodyPr wrap="square" lIns="0" tIns="0" rIns="0" bIns="0" rtlCol="0" anchor="t"/>
          <a:lstStyle/>
          <a:p>
            <a:pPr marL="0" indent="0">
              <a:buNone/>
            </a:pPr>
            <a:r>
              <a:rPr lang="en-US" sz="7200" b="1">
                <a:solidFill>
                  <a:srgbClr val="FFFFFF"/>
                </a:solidFill>
                <a:ea typeface="Fraunces Medium" pitchFamily="34" charset="-122"/>
                <a:cs typeface="Fraunces Medium" pitchFamily="34" charset="-120"/>
              </a:rPr>
              <a:t>Nhận diện Chữ số Viết tay </a:t>
            </a:r>
            <a:endParaRPr lang="en-US" sz="7200" b="1"/>
          </a:p>
        </p:txBody>
      </p:sp>
      <p:sp>
        <p:nvSpPr>
          <p:cNvPr id="4" name="Text 1"/>
          <p:cNvSpPr/>
          <p:nvPr/>
        </p:nvSpPr>
        <p:spPr>
          <a:xfrm>
            <a:off x="793790" y="5005058"/>
            <a:ext cx="6128005" cy="1451610"/>
          </a:xfrm>
          <a:prstGeom prst="rect">
            <a:avLst/>
          </a:prstGeom>
          <a:noFill/>
          <a:ln/>
        </p:spPr>
        <p:txBody>
          <a:bodyPr wrap="square" lIns="0" tIns="0" rIns="0" bIns="0" rtlCol="0" anchor="t"/>
          <a:lstStyle/>
          <a:p>
            <a:pPr marL="0" indent="0" algn="l">
              <a:lnSpc>
                <a:spcPts val="3100"/>
              </a:lnSpc>
              <a:buNone/>
            </a:pPr>
            <a:r>
              <a:rPr lang="en-US" sz="2400" err="1">
                <a:solidFill>
                  <a:srgbClr val="EBECEF"/>
                </a:solidFill>
                <a:ea typeface="Epilogue Bold" pitchFamily="34" charset="-122"/>
                <a:cs typeface="Epilogue Bold" pitchFamily="34" charset="-120"/>
              </a:rPr>
              <a:t>Nhóm</a:t>
            </a:r>
            <a:r>
              <a:rPr lang="en-US" sz="2400">
                <a:solidFill>
                  <a:srgbClr val="EBECEF"/>
                </a:solidFill>
                <a:ea typeface="Epilogue Bold" pitchFamily="34" charset="-122"/>
                <a:cs typeface="Epilogue Bold" pitchFamily="34" charset="-120"/>
              </a:rPr>
              <a:t> 8: </a:t>
            </a:r>
            <a:r>
              <a:rPr lang="en-US" sz="2400" err="1">
                <a:solidFill>
                  <a:srgbClr val="EBECEF"/>
                </a:solidFill>
                <a:ea typeface="Epilogue Bold" pitchFamily="34" charset="-122"/>
                <a:cs typeface="Epilogue Bold" pitchFamily="34" charset="-120"/>
              </a:rPr>
              <a:t>Trần</a:t>
            </a:r>
            <a:r>
              <a:rPr lang="en-US" sz="2400">
                <a:solidFill>
                  <a:srgbClr val="EBECEF"/>
                </a:solidFill>
                <a:ea typeface="Epilogue Bold" pitchFamily="34" charset="-122"/>
                <a:cs typeface="Epilogue Bold" pitchFamily="34" charset="-120"/>
              </a:rPr>
              <a:t> </a:t>
            </a:r>
            <a:r>
              <a:rPr lang="en-US" sz="2400" err="1">
                <a:solidFill>
                  <a:srgbClr val="EBECEF"/>
                </a:solidFill>
                <a:ea typeface="Epilogue Bold" pitchFamily="34" charset="-122"/>
                <a:cs typeface="Epilogue Bold" pitchFamily="34" charset="-120"/>
              </a:rPr>
              <a:t>Tăng</a:t>
            </a:r>
            <a:r>
              <a:rPr lang="en-US" sz="2400">
                <a:solidFill>
                  <a:srgbClr val="EBECEF"/>
                </a:solidFill>
                <a:ea typeface="Epilogue Bold" pitchFamily="34" charset="-122"/>
                <a:cs typeface="Epilogue Bold" pitchFamily="34" charset="-120"/>
              </a:rPr>
              <a:t> </a:t>
            </a:r>
            <a:r>
              <a:rPr lang="en-US" sz="2400" err="1">
                <a:solidFill>
                  <a:srgbClr val="EBECEF"/>
                </a:solidFill>
                <a:ea typeface="Epilogue Bold" pitchFamily="34" charset="-122"/>
                <a:cs typeface="Epilogue Bold" pitchFamily="34" charset="-120"/>
              </a:rPr>
              <a:t>Đức</a:t>
            </a:r>
            <a:r>
              <a:rPr lang="en-US" sz="2400">
                <a:solidFill>
                  <a:srgbClr val="EBECEF"/>
                </a:solidFill>
                <a:ea typeface="Epilogue Bold" pitchFamily="34" charset="-122"/>
                <a:cs typeface="Epilogue Bold" pitchFamily="34" charset="-120"/>
              </a:rPr>
              <a:t>, Vi Giang Huy, </a:t>
            </a:r>
            <a:r>
              <a:rPr lang="en-US" sz="2400" err="1">
                <a:solidFill>
                  <a:srgbClr val="EBECEF"/>
                </a:solidFill>
                <a:ea typeface="Epilogue Bold" pitchFamily="34" charset="-122"/>
                <a:cs typeface="Epilogue Bold" pitchFamily="34" charset="-120"/>
              </a:rPr>
              <a:t>Trịnh</a:t>
            </a:r>
            <a:r>
              <a:rPr lang="en-US" sz="2400">
                <a:solidFill>
                  <a:srgbClr val="EBECEF"/>
                </a:solidFill>
                <a:ea typeface="Epilogue Bold" pitchFamily="34" charset="-122"/>
                <a:cs typeface="Epilogue Bold" pitchFamily="34" charset="-120"/>
              </a:rPr>
              <a:t> Minh </a:t>
            </a:r>
            <a:r>
              <a:rPr lang="en-US" sz="2400" err="1">
                <a:solidFill>
                  <a:srgbClr val="EBECEF"/>
                </a:solidFill>
                <a:ea typeface="Epilogue Bold" pitchFamily="34" charset="-122"/>
                <a:cs typeface="Epilogue Bold" pitchFamily="34" charset="-120"/>
              </a:rPr>
              <a:t>Đức</a:t>
            </a:r>
            <a:r>
              <a:rPr lang="en-US" sz="2400">
                <a:solidFill>
                  <a:srgbClr val="EBECEF"/>
                </a:solidFill>
                <a:ea typeface="Epilogue Bold" pitchFamily="34" charset="-122"/>
                <a:cs typeface="Epilogue Bold" pitchFamily="34" charset="-120"/>
              </a:rPr>
              <a:t>, </a:t>
            </a:r>
            <a:r>
              <a:rPr lang="en-US" sz="2400" err="1">
                <a:solidFill>
                  <a:srgbClr val="EBECEF"/>
                </a:solidFill>
                <a:ea typeface="Epilogue Bold" pitchFamily="34" charset="-122"/>
                <a:cs typeface="Epilogue Bold" pitchFamily="34" charset="-120"/>
              </a:rPr>
              <a:t>Nguyễn</a:t>
            </a:r>
            <a:r>
              <a:rPr lang="en-US" sz="2400">
                <a:solidFill>
                  <a:srgbClr val="EBECEF"/>
                </a:solidFill>
                <a:ea typeface="Epilogue Bold" pitchFamily="34" charset="-122"/>
                <a:cs typeface="Epilogue Bold" pitchFamily="34" charset="-120"/>
              </a:rPr>
              <a:t> Anh Tuấn, Thái Bảo Tuấn</a:t>
            </a:r>
            <a:endParaRPr lang="en-US" sz="2400"/>
          </a:p>
        </p:txBody>
      </p:sp>
      <p:pic>
        <p:nvPicPr>
          <p:cNvPr id="1028" name="Picture 4">
            <a:extLst>
              <a:ext uri="{FF2B5EF4-FFF2-40B4-BE49-F238E27FC236}">
                <a16:creationId xmlns:a16="http://schemas.microsoft.com/office/drawing/2014/main" id="{0E39EECC-D9AD-BDD6-0D3B-03A927AFA8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59" t="5684" r="4390" b="2713"/>
          <a:stretch/>
        </p:blipFill>
        <p:spPr bwMode="auto">
          <a:xfrm>
            <a:off x="8739962" y="0"/>
            <a:ext cx="5890437" cy="8229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9938" y="538520"/>
            <a:ext cx="4882634" cy="610314"/>
          </a:xfrm>
          <a:prstGeom prst="rect">
            <a:avLst/>
          </a:prstGeom>
          <a:noFill/>
          <a:ln/>
        </p:spPr>
        <p:txBody>
          <a:bodyPr wrap="none" lIns="0" tIns="0" rIns="0" bIns="0" rtlCol="0" anchor="t"/>
          <a:lstStyle/>
          <a:p>
            <a:pPr marL="0" indent="0">
              <a:lnSpc>
                <a:spcPts val="4800"/>
              </a:lnSpc>
              <a:buNone/>
            </a:pPr>
            <a:r>
              <a:rPr lang="en-US" sz="3800">
                <a:solidFill>
                  <a:srgbClr val="FFFFFF"/>
                </a:solidFill>
                <a:ea typeface="Fraunces Medium" pitchFamily="34" charset="-122"/>
                <a:cs typeface="Fraunces Medium" pitchFamily="34" charset="-120"/>
              </a:rPr>
              <a:t>Giai đoạn Nhận dạng</a:t>
            </a:r>
            <a:endParaRPr lang="en-US" sz="3800"/>
          </a:p>
        </p:txBody>
      </p:sp>
      <p:pic>
        <p:nvPicPr>
          <p:cNvPr id="4" name="Image 1" descr="preencoded.png"/>
          <p:cNvPicPr>
            <a:picLocks noChangeAspect="1"/>
          </p:cNvPicPr>
          <p:nvPr/>
        </p:nvPicPr>
        <p:blipFill>
          <a:blip r:embed="rId4"/>
          <a:stretch>
            <a:fillRect/>
          </a:stretch>
        </p:blipFill>
        <p:spPr>
          <a:xfrm>
            <a:off x="6169938" y="1441728"/>
            <a:ext cx="976432" cy="1562338"/>
          </a:xfrm>
          <a:prstGeom prst="rect">
            <a:avLst/>
          </a:prstGeom>
        </p:spPr>
      </p:pic>
      <p:sp>
        <p:nvSpPr>
          <p:cNvPr id="5" name="Text 1"/>
          <p:cNvSpPr/>
          <p:nvPr/>
        </p:nvSpPr>
        <p:spPr>
          <a:xfrm>
            <a:off x="7439263" y="1636990"/>
            <a:ext cx="2848928" cy="305038"/>
          </a:xfrm>
          <a:prstGeom prst="rect">
            <a:avLst/>
          </a:prstGeom>
          <a:noFill/>
          <a:ln/>
        </p:spPr>
        <p:txBody>
          <a:bodyPr wrap="none" lIns="0" tIns="0" rIns="0" bIns="0" rtlCol="0" anchor="t"/>
          <a:lstStyle/>
          <a:p>
            <a:pPr marL="0" indent="0" algn="l">
              <a:lnSpc>
                <a:spcPts val="2400"/>
              </a:lnSpc>
              <a:buNone/>
            </a:pPr>
            <a:r>
              <a:rPr lang="en-US" sz="1900">
                <a:solidFill>
                  <a:srgbClr val="EBECEF"/>
                </a:solidFill>
                <a:ea typeface="Fraunces Medium" pitchFamily="34" charset="-122"/>
                <a:cs typeface="Fraunces Medium" pitchFamily="34" charset="-120"/>
              </a:rPr>
              <a:t>Thu thập dữ liệu đầu vào</a:t>
            </a:r>
            <a:endParaRPr lang="en-US" sz="1900"/>
          </a:p>
        </p:txBody>
      </p:sp>
      <p:sp>
        <p:nvSpPr>
          <p:cNvPr id="6" name="Text 2"/>
          <p:cNvSpPr/>
          <p:nvPr/>
        </p:nvSpPr>
        <p:spPr>
          <a:xfrm>
            <a:off x="7439263" y="2059186"/>
            <a:ext cx="6507599" cy="624840"/>
          </a:xfrm>
          <a:prstGeom prst="rect">
            <a:avLst/>
          </a:prstGeom>
          <a:noFill/>
          <a:ln/>
        </p:spPr>
        <p:txBody>
          <a:bodyPr wrap="square" lIns="0" tIns="0" rIns="0" bIns="0" rtlCol="0" anchor="t"/>
          <a:lstStyle/>
          <a:p>
            <a:pPr marL="0" indent="0" algn="l">
              <a:lnSpc>
                <a:spcPts val="2450"/>
              </a:lnSpc>
              <a:buNone/>
            </a:pPr>
            <a:r>
              <a:rPr lang="en-US" sz="1500">
                <a:solidFill>
                  <a:srgbClr val="EBECEF"/>
                </a:solidFill>
                <a:ea typeface="Epilogue" pitchFamily="34" charset="-122"/>
                <a:cs typeface="Epilogue" pitchFamily="34" charset="-120"/>
              </a:rPr>
              <a:t>Người dùng vẽ các chữ số trực tiếp trong phần mềm Paint hoặc trên một khu vực vẽ trong ứng dụng.</a:t>
            </a:r>
            <a:endParaRPr lang="en-US" sz="1500"/>
          </a:p>
        </p:txBody>
      </p:sp>
      <p:pic>
        <p:nvPicPr>
          <p:cNvPr id="7" name="Image 2" descr="preencoded.png"/>
          <p:cNvPicPr>
            <a:picLocks noChangeAspect="1"/>
          </p:cNvPicPr>
          <p:nvPr/>
        </p:nvPicPr>
        <p:blipFill>
          <a:blip r:embed="rId5"/>
          <a:stretch>
            <a:fillRect/>
          </a:stretch>
        </p:blipFill>
        <p:spPr>
          <a:xfrm>
            <a:off x="6169938" y="3004066"/>
            <a:ext cx="976432" cy="1562338"/>
          </a:xfrm>
          <a:prstGeom prst="rect">
            <a:avLst/>
          </a:prstGeom>
        </p:spPr>
      </p:pic>
      <p:sp>
        <p:nvSpPr>
          <p:cNvPr id="8" name="Text 3"/>
          <p:cNvSpPr/>
          <p:nvPr/>
        </p:nvSpPr>
        <p:spPr>
          <a:xfrm>
            <a:off x="7439263" y="3199328"/>
            <a:ext cx="3244929" cy="305038"/>
          </a:xfrm>
          <a:prstGeom prst="rect">
            <a:avLst/>
          </a:prstGeom>
          <a:noFill/>
          <a:ln/>
        </p:spPr>
        <p:txBody>
          <a:bodyPr wrap="none" lIns="0" tIns="0" rIns="0" bIns="0" rtlCol="0" anchor="t"/>
          <a:lstStyle/>
          <a:p>
            <a:pPr marL="0" indent="0" algn="l">
              <a:lnSpc>
                <a:spcPts val="2400"/>
              </a:lnSpc>
              <a:buNone/>
            </a:pPr>
            <a:r>
              <a:rPr lang="en-US" sz="1900">
                <a:solidFill>
                  <a:srgbClr val="EBECEF"/>
                </a:solidFill>
                <a:ea typeface="Fraunces Medium" pitchFamily="34" charset="-122"/>
                <a:cs typeface="Fraunces Medium" pitchFamily="34" charset="-120"/>
              </a:rPr>
              <a:t>Tiền xử lý dữ liệu nhận dạng</a:t>
            </a:r>
            <a:endParaRPr lang="en-US" sz="1900"/>
          </a:p>
        </p:txBody>
      </p:sp>
      <p:sp>
        <p:nvSpPr>
          <p:cNvPr id="9" name="Text 4"/>
          <p:cNvSpPr/>
          <p:nvPr/>
        </p:nvSpPr>
        <p:spPr>
          <a:xfrm>
            <a:off x="7439263" y="3621524"/>
            <a:ext cx="6507599" cy="624840"/>
          </a:xfrm>
          <a:prstGeom prst="rect">
            <a:avLst/>
          </a:prstGeom>
          <a:noFill/>
          <a:ln/>
        </p:spPr>
        <p:txBody>
          <a:bodyPr wrap="square" lIns="0" tIns="0" rIns="0" bIns="0" rtlCol="0" anchor="t"/>
          <a:lstStyle/>
          <a:p>
            <a:pPr marL="0" indent="0" algn="l">
              <a:lnSpc>
                <a:spcPts val="2450"/>
              </a:lnSpc>
              <a:buNone/>
            </a:pPr>
            <a:r>
              <a:rPr lang="en-US" sz="1500">
                <a:solidFill>
                  <a:srgbClr val="EBECEF"/>
                </a:solidFill>
                <a:ea typeface="Epilogue" pitchFamily="34" charset="-122"/>
                <a:cs typeface="Epilogue" pitchFamily="34" charset="-120"/>
              </a:rPr>
              <a:t>Hình ảnh từ Paint hoặc khu vực vẽ sẽ được tiền xử lý trước khi đưa vào mô hình để nhận dạng.</a:t>
            </a:r>
            <a:endParaRPr lang="en-US" sz="1500"/>
          </a:p>
        </p:txBody>
      </p:sp>
      <p:pic>
        <p:nvPicPr>
          <p:cNvPr id="10" name="Image 3" descr="preencoded.png"/>
          <p:cNvPicPr>
            <a:picLocks noChangeAspect="1"/>
          </p:cNvPicPr>
          <p:nvPr/>
        </p:nvPicPr>
        <p:blipFill>
          <a:blip r:embed="rId6"/>
          <a:stretch>
            <a:fillRect/>
          </a:stretch>
        </p:blipFill>
        <p:spPr>
          <a:xfrm>
            <a:off x="6169938" y="4566404"/>
            <a:ext cx="976432" cy="1562338"/>
          </a:xfrm>
          <a:prstGeom prst="rect">
            <a:avLst/>
          </a:prstGeom>
        </p:spPr>
      </p:pic>
      <p:sp>
        <p:nvSpPr>
          <p:cNvPr id="11" name="Text 5"/>
          <p:cNvSpPr/>
          <p:nvPr/>
        </p:nvSpPr>
        <p:spPr>
          <a:xfrm>
            <a:off x="7439263" y="4761667"/>
            <a:ext cx="2441258" cy="305038"/>
          </a:xfrm>
          <a:prstGeom prst="rect">
            <a:avLst/>
          </a:prstGeom>
          <a:noFill/>
          <a:ln/>
        </p:spPr>
        <p:txBody>
          <a:bodyPr wrap="none" lIns="0" tIns="0" rIns="0" bIns="0" rtlCol="0" anchor="t"/>
          <a:lstStyle/>
          <a:p>
            <a:pPr marL="0" indent="0" algn="l">
              <a:lnSpc>
                <a:spcPts val="2400"/>
              </a:lnSpc>
              <a:buNone/>
            </a:pPr>
            <a:r>
              <a:rPr lang="en-US" sz="1900">
                <a:solidFill>
                  <a:srgbClr val="EBECEF"/>
                </a:solidFill>
                <a:ea typeface="Fraunces Medium" pitchFamily="34" charset="-122"/>
                <a:cs typeface="Fraunces Medium" pitchFamily="34" charset="-120"/>
              </a:rPr>
              <a:t>Dự đoán với mô hình</a:t>
            </a:r>
            <a:endParaRPr lang="en-US" sz="1900"/>
          </a:p>
        </p:txBody>
      </p:sp>
      <p:sp>
        <p:nvSpPr>
          <p:cNvPr id="12" name="Text 6"/>
          <p:cNvSpPr/>
          <p:nvPr/>
        </p:nvSpPr>
        <p:spPr>
          <a:xfrm>
            <a:off x="7439263" y="5183862"/>
            <a:ext cx="6507599" cy="624840"/>
          </a:xfrm>
          <a:prstGeom prst="rect">
            <a:avLst/>
          </a:prstGeom>
          <a:noFill/>
          <a:ln/>
        </p:spPr>
        <p:txBody>
          <a:bodyPr wrap="square" lIns="0" tIns="0" rIns="0" bIns="0" rtlCol="0" anchor="t"/>
          <a:lstStyle/>
          <a:p>
            <a:pPr marL="0" indent="0" algn="l">
              <a:lnSpc>
                <a:spcPts val="2450"/>
              </a:lnSpc>
              <a:buNone/>
            </a:pPr>
            <a:r>
              <a:rPr lang="en-US" sz="1500">
                <a:solidFill>
                  <a:srgbClr val="EBECEF"/>
                </a:solidFill>
                <a:ea typeface="Epilogue" pitchFamily="34" charset="-122"/>
                <a:cs typeface="Epilogue" pitchFamily="34" charset="-120"/>
              </a:rPr>
              <a:t>Sau khi dữ liệu được tiền xử lý, mô hình </a:t>
            </a:r>
            <a:r>
              <a:rPr lang="en-US" sz="1500" smtClean="0">
                <a:solidFill>
                  <a:srgbClr val="EBECEF"/>
                </a:solidFill>
                <a:ea typeface="Epilogue" pitchFamily="34" charset="-122"/>
                <a:cs typeface="Epilogue" pitchFamily="34" charset="-120"/>
              </a:rPr>
              <a:t>CNN</a:t>
            </a:r>
            <a:r>
              <a:rPr lang="en-US" sz="1500" smtClean="0">
                <a:solidFill>
                  <a:srgbClr val="EBECEF"/>
                </a:solidFill>
                <a:ea typeface="Epilogue" pitchFamily="34" charset="-122"/>
                <a:cs typeface="Epilogue" pitchFamily="34" charset="-120"/>
              </a:rPr>
              <a:t> </a:t>
            </a:r>
            <a:r>
              <a:rPr lang="en-US" sz="1500">
                <a:solidFill>
                  <a:srgbClr val="EBECEF"/>
                </a:solidFill>
                <a:ea typeface="Epilogue" pitchFamily="34" charset="-122"/>
                <a:cs typeface="Epilogue" pitchFamily="34" charset="-120"/>
              </a:rPr>
              <a:t>đã được huấn luyện sẽ được sử dụng để dự đoán chữ số trong hình ảnh.</a:t>
            </a:r>
            <a:endParaRPr lang="en-US" sz="1500"/>
          </a:p>
        </p:txBody>
      </p:sp>
      <p:pic>
        <p:nvPicPr>
          <p:cNvPr id="13" name="Image 4" descr="preencoded.png"/>
          <p:cNvPicPr>
            <a:picLocks noChangeAspect="1"/>
          </p:cNvPicPr>
          <p:nvPr/>
        </p:nvPicPr>
        <p:blipFill>
          <a:blip r:embed="rId7"/>
          <a:stretch>
            <a:fillRect/>
          </a:stretch>
        </p:blipFill>
        <p:spPr>
          <a:xfrm>
            <a:off x="6169938" y="6128742"/>
            <a:ext cx="976432" cy="1562338"/>
          </a:xfrm>
          <a:prstGeom prst="rect">
            <a:avLst/>
          </a:prstGeom>
        </p:spPr>
      </p:pic>
      <p:sp>
        <p:nvSpPr>
          <p:cNvPr id="14" name="Text 7"/>
          <p:cNvSpPr/>
          <p:nvPr/>
        </p:nvSpPr>
        <p:spPr>
          <a:xfrm>
            <a:off x="7439263" y="6324005"/>
            <a:ext cx="2441258" cy="305038"/>
          </a:xfrm>
          <a:prstGeom prst="rect">
            <a:avLst/>
          </a:prstGeom>
          <a:noFill/>
          <a:ln/>
        </p:spPr>
        <p:txBody>
          <a:bodyPr wrap="none" lIns="0" tIns="0" rIns="0" bIns="0" rtlCol="0" anchor="t"/>
          <a:lstStyle/>
          <a:p>
            <a:pPr marL="0" indent="0" algn="l">
              <a:lnSpc>
                <a:spcPts val="2400"/>
              </a:lnSpc>
              <a:buNone/>
            </a:pPr>
            <a:r>
              <a:rPr lang="en-US" sz="1900">
                <a:solidFill>
                  <a:srgbClr val="EBECEF"/>
                </a:solidFill>
                <a:ea typeface="Fraunces Medium" pitchFamily="34" charset="-122"/>
                <a:cs typeface="Fraunces Medium" pitchFamily="34" charset="-120"/>
              </a:rPr>
              <a:t>Hiển thị kết quả</a:t>
            </a:r>
            <a:endParaRPr lang="en-US" sz="1900"/>
          </a:p>
        </p:txBody>
      </p:sp>
      <p:sp>
        <p:nvSpPr>
          <p:cNvPr id="15" name="Text 8"/>
          <p:cNvSpPr/>
          <p:nvPr/>
        </p:nvSpPr>
        <p:spPr>
          <a:xfrm>
            <a:off x="7439263" y="6746200"/>
            <a:ext cx="6507599" cy="624840"/>
          </a:xfrm>
          <a:prstGeom prst="rect">
            <a:avLst/>
          </a:prstGeom>
          <a:noFill/>
          <a:ln/>
        </p:spPr>
        <p:txBody>
          <a:bodyPr wrap="square" lIns="0" tIns="0" rIns="0" bIns="0" rtlCol="0" anchor="t"/>
          <a:lstStyle/>
          <a:p>
            <a:pPr marL="0" indent="0" algn="l">
              <a:lnSpc>
                <a:spcPts val="2450"/>
              </a:lnSpc>
              <a:buNone/>
            </a:pPr>
            <a:r>
              <a:rPr lang="en-US" sz="1500">
                <a:solidFill>
                  <a:srgbClr val="EBECEF"/>
                </a:solidFill>
                <a:ea typeface="Epilogue" pitchFamily="34" charset="-122"/>
                <a:cs typeface="Epilogue" pitchFamily="34" charset="-120"/>
              </a:rPr>
              <a:t>Kết quả dự đoán sẽ được hiển thị cho người dùng dưới dạng một nhãn chữ số.</a:t>
            </a:r>
            <a:endParaRPr lang="en-US" sz="1500"/>
          </a:p>
        </p:txBody>
      </p:sp>
      <p:sp>
        <p:nvSpPr>
          <p:cNvPr id="17" name="Rectangle 16">
            <a:extLst>
              <a:ext uri="{FF2B5EF4-FFF2-40B4-BE49-F238E27FC236}">
                <a16:creationId xmlns:a16="http://schemas.microsoft.com/office/drawing/2014/main" id="{C556C55C-32D2-6A16-DCC5-DF109D8C0461}"/>
              </a:ext>
            </a:extLst>
          </p:cNvPr>
          <p:cNvSpPr/>
          <p:nvPr/>
        </p:nvSpPr>
        <p:spPr>
          <a:xfrm>
            <a:off x="12732152" y="7731889"/>
            <a:ext cx="1898248" cy="497711"/>
          </a:xfrm>
          <a:prstGeom prst="rect">
            <a:avLst/>
          </a:prstGeom>
          <a:solidFill>
            <a:srgbClr val="080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3775" y="529352"/>
            <a:ext cx="4812863" cy="601504"/>
          </a:xfrm>
          <a:prstGeom prst="rect">
            <a:avLst/>
          </a:prstGeom>
          <a:noFill/>
          <a:ln/>
        </p:spPr>
        <p:txBody>
          <a:bodyPr wrap="none" lIns="0" tIns="0" rIns="0" bIns="0" rtlCol="0" anchor="t"/>
          <a:lstStyle/>
          <a:p>
            <a:pPr marL="0" indent="0">
              <a:lnSpc>
                <a:spcPts val="4700"/>
              </a:lnSpc>
              <a:buNone/>
            </a:pPr>
            <a:r>
              <a:rPr lang="en-US" sz="3750" dirty="0">
                <a:solidFill>
                  <a:srgbClr val="FFFFFF"/>
                </a:solidFill>
                <a:ea typeface="Fraunces Medium" pitchFamily="34" charset="-122"/>
                <a:cs typeface="Fraunces Medium" pitchFamily="34" charset="-120"/>
              </a:rPr>
              <a:t>Giao diện chính</a:t>
            </a:r>
            <a:endParaRPr lang="en-US" sz="3750" dirty="0"/>
          </a:p>
        </p:txBody>
      </p:sp>
      <p:pic>
        <p:nvPicPr>
          <p:cNvPr id="3" name="Image 0" descr="preencoded.png"/>
          <p:cNvPicPr>
            <a:picLocks noChangeAspect="1"/>
          </p:cNvPicPr>
          <p:nvPr/>
        </p:nvPicPr>
        <p:blipFill rotWithShape="1">
          <a:blip r:embed="rId3"/>
          <a:srcRect l="18975" t="2905" r="22199" b="5574"/>
          <a:stretch/>
        </p:blipFill>
        <p:spPr>
          <a:xfrm>
            <a:off x="3817089" y="1324251"/>
            <a:ext cx="7139946" cy="3972964"/>
          </a:xfrm>
          <a:prstGeom prst="rect">
            <a:avLst/>
          </a:prstGeom>
        </p:spPr>
      </p:pic>
      <p:sp>
        <p:nvSpPr>
          <p:cNvPr id="4" name="Text 1"/>
          <p:cNvSpPr/>
          <p:nvPr/>
        </p:nvSpPr>
        <p:spPr>
          <a:xfrm>
            <a:off x="673775" y="5948124"/>
            <a:ext cx="2406372" cy="300752"/>
          </a:xfrm>
          <a:prstGeom prst="rect">
            <a:avLst/>
          </a:prstGeom>
          <a:noFill/>
          <a:ln/>
        </p:spPr>
        <p:txBody>
          <a:bodyPr wrap="none" lIns="0" tIns="0" rIns="0" bIns="0" rtlCol="0" anchor="t"/>
          <a:lstStyle/>
          <a:p>
            <a:pPr marL="0" indent="0">
              <a:lnSpc>
                <a:spcPts val="2350"/>
              </a:lnSpc>
              <a:buNone/>
            </a:pPr>
            <a:r>
              <a:rPr lang="en-US" sz="1850" dirty="0">
                <a:solidFill>
                  <a:srgbClr val="FFFFFF"/>
                </a:solidFill>
                <a:ea typeface="Fraunces Medium" pitchFamily="34" charset="-122"/>
                <a:cs typeface="Fraunces Medium" pitchFamily="34" charset="-120"/>
              </a:rPr>
              <a:t>Chức năng chính</a:t>
            </a:r>
            <a:endParaRPr lang="en-US" sz="1850" dirty="0"/>
          </a:p>
        </p:txBody>
      </p:sp>
      <p:sp>
        <p:nvSpPr>
          <p:cNvPr id="5" name="Text 2"/>
          <p:cNvSpPr/>
          <p:nvPr/>
        </p:nvSpPr>
        <p:spPr>
          <a:xfrm>
            <a:off x="673775" y="6441281"/>
            <a:ext cx="6406634" cy="308015"/>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BECEF"/>
                </a:solidFill>
                <a:ea typeface="Epilogue" pitchFamily="34" charset="-122"/>
                <a:cs typeface="Epilogue" pitchFamily="34" charset="-120"/>
              </a:rPr>
              <a:t>Nhập và tạo file hình dữ liệu</a:t>
            </a:r>
            <a:endParaRPr lang="en-US" sz="1500" dirty="0"/>
          </a:p>
        </p:txBody>
      </p:sp>
      <p:sp>
        <p:nvSpPr>
          <p:cNvPr id="6" name="Text 3"/>
          <p:cNvSpPr/>
          <p:nvPr/>
        </p:nvSpPr>
        <p:spPr>
          <a:xfrm>
            <a:off x="673775" y="6816566"/>
            <a:ext cx="6406634" cy="308015"/>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BECEF"/>
                </a:solidFill>
                <a:ea typeface="Epilogue" pitchFamily="34" charset="-122"/>
                <a:cs typeface="Epilogue" pitchFamily="34" charset="-120"/>
              </a:rPr>
              <a:t>Tạo tập dữ liệu</a:t>
            </a:r>
            <a:endParaRPr lang="en-US" sz="1500" dirty="0"/>
          </a:p>
        </p:txBody>
      </p:sp>
      <p:sp>
        <p:nvSpPr>
          <p:cNvPr id="7" name="Text 4"/>
          <p:cNvSpPr/>
          <p:nvPr/>
        </p:nvSpPr>
        <p:spPr>
          <a:xfrm>
            <a:off x="673775" y="7191851"/>
            <a:ext cx="6406634" cy="308015"/>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BECEF"/>
                </a:solidFill>
                <a:ea typeface="Epilogue" pitchFamily="34" charset="-122"/>
                <a:cs typeface="Epilogue" pitchFamily="34" charset="-120"/>
              </a:rPr>
              <a:t>Huấn luyện mô hình, lưu mô hình và tính toán độ chính xác</a:t>
            </a:r>
            <a:endParaRPr lang="en-US" sz="1500" dirty="0"/>
          </a:p>
        </p:txBody>
      </p:sp>
      <p:sp>
        <p:nvSpPr>
          <p:cNvPr id="8" name="Text 5"/>
          <p:cNvSpPr/>
          <p:nvPr/>
        </p:nvSpPr>
        <p:spPr>
          <a:xfrm>
            <a:off x="673775" y="7567136"/>
            <a:ext cx="6406634" cy="308015"/>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BECEF"/>
                </a:solidFill>
                <a:ea typeface="Epilogue" pitchFamily="34" charset="-122"/>
                <a:cs typeface="Epilogue" pitchFamily="34" charset="-120"/>
              </a:rPr>
              <a:t>Dự đoán chữ số viết tay</a:t>
            </a:r>
            <a:endParaRPr lang="en-US" sz="1500" dirty="0"/>
          </a:p>
        </p:txBody>
      </p:sp>
      <p:sp>
        <p:nvSpPr>
          <p:cNvPr id="9" name="Text 6"/>
          <p:cNvSpPr/>
          <p:nvPr/>
        </p:nvSpPr>
        <p:spPr>
          <a:xfrm>
            <a:off x="7557611" y="5948124"/>
            <a:ext cx="2406372" cy="300752"/>
          </a:xfrm>
          <a:prstGeom prst="rect">
            <a:avLst/>
          </a:prstGeom>
          <a:noFill/>
          <a:ln/>
        </p:spPr>
        <p:txBody>
          <a:bodyPr wrap="none" lIns="0" tIns="0" rIns="0" bIns="0" rtlCol="0" anchor="t"/>
          <a:lstStyle/>
          <a:p>
            <a:pPr marL="0" indent="0">
              <a:lnSpc>
                <a:spcPts val="2350"/>
              </a:lnSpc>
              <a:buNone/>
            </a:pPr>
            <a:r>
              <a:rPr lang="en-US" sz="1850" dirty="0">
                <a:solidFill>
                  <a:srgbClr val="FFFFFF"/>
                </a:solidFill>
                <a:ea typeface="Fraunces Medium" pitchFamily="34" charset="-122"/>
                <a:cs typeface="Fraunces Medium" pitchFamily="34" charset="-120"/>
              </a:rPr>
              <a:t>Hướng dẫn</a:t>
            </a:r>
            <a:endParaRPr lang="en-US" sz="1850" dirty="0"/>
          </a:p>
        </p:txBody>
      </p:sp>
      <p:sp>
        <p:nvSpPr>
          <p:cNvPr id="10" name="Text 7"/>
          <p:cNvSpPr/>
          <p:nvPr/>
        </p:nvSpPr>
        <p:spPr>
          <a:xfrm>
            <a:off x="7557611" y="6441281"/>
            <a:ext cx="6406634" cy="924044"/>
          </a:xfrm>
          <a:prstGeom prst="rect">
            <a:avLst/>
          </a:prstGeom>
          <a:noFill/>
          <a:ln/>
        </p:spPr>
        <p:txBody>
          <a:bodyPr wrap="square" lIns="0" tIns="0" rIns="0" bIns="0" rtlCol="0" anchor="t"/>
          <a:lstStyle/>
          <a:p>
            <a:pPr marL="0" indent="0">
              <a:lnSpc>
                <a:spcPts val="2400"/>
              </a:lnSpc>
              <a:buNone/>
            </a:pPr>
            <a:r>
              <a:rPr lang="en-US" sz="1500" dirty="0">
                <a:solidFill>
                  <a:srgbClr val="EBECEF"/>
                </a:solidFill>
                <a:ea typeface="Epilogue" pitchFamily="34" charset="-122"/>
                <a:cs typeface="Epilogue" pitchFamily="34" charset="-120"/>
              </a:rPr>
              <a:t>Nhập một số bất kì vào phần "nhập và tạo" để tạo tên của folder hoặc đưa những bức ảnh vào folder đã có sẵn sau đó nhấn vào "Mở pain và tạo hình dữ liệu" để bắt đầu tạo file trống để hình dữ liệu.</a:t>
            </a:r>
            <a:endParaRPr lang="en-US" sz="1500" dirty="0"/>
          </a:p>
        </p:txBody>
      </p:sp>
      <p:sp>
        <p:nvSpPr>
          <p:cNvPr id="12" name="Rectangle 11">
            <a:extLst>
              <a:ext uri="{FF2B5EF4-FFF2-40B4-BE49-F238E27FC236}">
                <a16:creationId xmlns:a16="http://schemas.microsoft.com/office/drawing/2014/main" id="{E42826F3-943E-4348-92BB-C2FC632B0628}"/>
              </a:ext>
            </a:extLst>
          </p:cNvPr>
          <p:cNvSpPr/>
          <p:nvPr/>
        </p:nvSpPr>
        <p:spPr>
          <a:xfrm>
            <a:off x="12732152" y="7731889"/>
            <a:ext cx="1898248" cy="497711"/>
          </a:xfrm>
          <a:prstGeom prst="rect">
            <a:avLst/>
          </a:prstGeom>
          <a:solidFill>
            <a:srgbClr val="080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rcRect l="2883" r="39330"/>
          <a:stretch/>
        </p:blipFill>
        <p:spPr>
          <a:xfrm>
            <a:off x="9144001" y="1"/>
            <a:ext cx="5486400" cy="8229599"/>
          </a:xfrm>
          <a:prstGeom prst="rect">
            <a:avLst/>
          </a:prstGeom>
        </p:spPr>
      </p:pic>
      <p:sp>
        <p:nvSpPr>
          <p:cNvPr id="4" name="Text 0"/>
          <p:cNvSpPr/>
          <p:nvPr/>
        </p:nvSpPr>
        <p:spPr>
          <a:xfrm>
            <a:off x="793790" y="164258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ea typeface="Fraunces Medium" pitchFamily="34" charset="-122"/>
                <a:cs typeface="Fraunces Medium" pitchFamily="34" charset="-120"/>
              </a:rPr>
              <a:t>Tạo hình dữ liệu</a:t>
            </a:r>
            <a:endParaRPr lang="en-US" sz="4450" dirty="0"/>
          </a:p>
        </p:txBody>
      </p:sp>
      <p:sp>
        <p:nvSpPr>
          <p:cNvPr id="5" name="Shape 1"/>
          <p:cNvSpPr/>
          <p:nvPr/>
        </p:nvSpPr>
        <p:spPr>
          <a:xfrm>
            <a:off x="793790" y="2946678"/>
            <a:ext cx="396835" cy="396835"/>
          </a:xfrm>
          <a:prstGeom prst="roundRect">
            <a:avLst>
              <a:gd name="adj" fmla="val 24007"/>
            </a:avLst>
          </a:prstGeom>
          <a:solidFill>
            <a:srgbClr val="283157"/>
          </a:solidFill>
          <a:ln w="7620">
            <a:solidFill>
              <a:srgbClr val="414A70"/>
            </a:solidFill>
            <a:prstDash val="solid"/>
          </a:ln>
        </p:spPr>
        <p:txBody>
          <a:bodyPr/>
          <a:lstStyle/>
          <a:p>
            <a:endParaRPr lang="en-US"/>
          </a:p>
        </p:txBody>
      </p:sp>
      <p:sp>
        <p:nvSpPr>
          <p:cNvPr id="6" name="Text 2"/>
          <p:cNvSpPr/>
          <p:nvPr/>
        </p:nvSpPr>
        <p:spPr>
          <a:xfrm>
            <a:off x="1417439" y="29466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ea typeface="Fraunces Medium" pitchFamily="34" charset="-122"/>
                <a:cs typeface="Fraunces Medium" pitchFamily="34" charset="-120"/>
              </a:rPr>
              <a:t>Mở Microsoft Paint</a:t>
            </a:r>
            <a:endParaRPr lang="en-US" sz="2200" dirty="0"/>
          </a:p>
        </p:txBody>
      </p:sp>
      <p:sp>
        <p:nvSpPr>
          <p:cNvPr id="7" name="Text 3"/>
          <p:cNvSpPr/>
          <p:nvPr/>
        </p:nvSpPr>
        <p:spPr>
          <a:xfrm>
            <a:off x="1417439" y="3437096"/>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ea typeface="Epilogue" pitchFamily="34" charset="-122"/>
                <a:cs typeface="Epilogue" pitchFamily="34" charset="-120"/>
              </a:rPr>
              <a:t>Nhấn vào "Mở Pain và tạo hình dữ liệu" để mở giao diện Microsoft Paint.</a:t>
            </a:r>
            <a:endParaRPr lang="en-US" sz="1750" dirty="0"/>
          </a:p>
        </p:txBody>
      </p:sp>
      <p:sp>
        <p:nvSpPr>
          <p:cNvPr id="8" name="Shape 4"/>
          <p:cNvSpPr/>
          <p:nvPr/>
        </p:nvSpPr>
        <p:spPr>
          <a:xfrm>
            <a:off x="4685467" y="2946678"/>
            <a:ext cx="396835" cy="396835"/>
          </a:xfrm>
          <a:prstGeom prst="roundRect">
            <a:avLst>
              <a:gd name="adj" fmla="val 24007"/>
            </a:avLst>
          </a:prstGeom>
          <a:solidFill>
            <a:srgbClr val="283157"/>
          </a:solidFill>
          <a:ln w="7620">
            <a:solidFill>
              <a:srgbClr val="414A70"/>
            </a:solidFill>
            <a:prstDash val="solid"/>
          </a:ln>
        </p:spPr>
        <p:txBody>
          <a:bodyPr/>
          <a:lstStyle/>
          <a:p>
            <a:endParaRPr lang="en-US"/>
          </a:p>
        </p:txBody>
      </p:sp>
      <p:sp>
        <p:nvSpPr>
          <p:cNvPr id="9" name="Text 5"/>
          <p:cNvSpPr/>
          <p:nvPr/>
        </p:nvSpPr>
        <p:spPr>
          <a:xfrm>
            <a:off x="5309116" y="29466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ea typeface="Fraunces Medium" pitchFamily="34" charset="-122"/>
                <a:cs typeface="Fraunces Medium" pitchFamily="34" charset="-120"/>
              </a:rPr>
              <a:t>Vẽ chữ số</a:t>
            </a:r>
            <a:endParaRPr lang="en-US" sz="2200" dirty="0"/>
          </a:p>
        </p:txBody>
      </p:sp>
      <p:sp>
        <p:nvSpPr>
          <p:cNvPr id="10" name="Text 6"/>
          <p:cNvSpPr/>
          <p:nvPr/>
        </p:nvSpPr>
        <p:spPr>
          <a:xfrm>
            <a:off x="5309116" y="3437096"/>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ea typeface="Epilogue" pitchFamily="34" charset="-122"/>
                <a:cs typeface="Epilogue" pitchFamily="34" charset="-120"/>
              </a:rPr>
              <a:t>Vẽ chữ số mà bạn đã nhập vào phần "nhập và tạo".</a:t>
            </a:r>
            <a:endParaRPr lang="en-US" sz="1750" dirty="0"/>
          </a:p>
        </p:txBody>
      </p:sp>
      <p:sp>
        <p:nvSpPr>
          <p:cNvPr id="11" name="Shape 7"/>
          <p:cNvSpPr/>
          <p:nvPr/>
        </p:nvSpPr>
        <p:spPr>
          <a:xfrm>
            <a:off x="793790" y="5007769"/>
            <a:ext cx="396835" cy="396835"/>
          </a:xfrm>
          <a:prstGeom prst="roundRect">
            <a:avLst>
              <a:gd name="adj" fmla="val 24007"/>
            </a:avLst>
          </a:prstGeom>
          <a:solidFill>
            <a:srgbClr val="283157"/>
          </a:solidFill>
          <a:ln w="7620">
            <a:solidFill>
              <a:srgbClr val="414A70"/>
            </a:solidFill>
            <a:prstDash val="solid"/>
          </a:ln>
        </p:spPr>
        <p:txBody>
          <a:bodyPr/>
          <a:lstStyle/>
          <a:p>
            <a:endParaRPr lang="en-US"/>
          </a:p>
        </p:txBody>
      </p:sp>
      <p:sp>
        <p:nvSpPr>
          <p:cNvPr id="12" name="Text 8"/>
          <p:cNvSpPr/>
          <p:nvPr/>
        </p:nvSpPr>
        <p:spPr>
          <a:xfrm>
            <a:off x="1417439" y="50077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ea typeface="Fraunces Medium" pitchFamily="34" charset="-122"/>
                <a:cs typeface="Fraunces Medium" pitchFamily="34" charset="-120"/>
              </a:rPr>
              <a:t>Lưu ảnh</a:t>
            </a:r>
            <a:endParaRPr lang="en-US" sz="2200" dirty="0"/>
          </a:p>
        </p:txBody>
      </p:sp>
      <p:sp>
        <p:nvSpPr>
          <p:cNvPr id="13" name="Text 9"/>
          <p:cNvSpPr/>
          <p:nvPr/>
        </p:nvSpPr>
        <p:spPr>
          <a:xfrm>
            <a:off x="1417439" y="5498187"/>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ea typeface="Epilogue" pitchFamily="34" charset="-122"/>
                <a:cs typeface="Epilogue" pitchFamily="34" charset="-120"/>
              </a:rPr>
              <a:t>Sau mỗi 8 giây, chương trình sẽ tự động chụp ảnh màn hình và lưu vào file.</a:t>
            </a:r>
            <a:endParaRPr lang="en-US" sz="1750" dirty="0"/>
          </a:p>
        </p:txBody>
      </p:sp>
      <p:sp>
        <p:nvSpPr>
          <p:cNvPr id="14" name="Shape 10"/>
          <p:cNvSpPr/>
          <p:nvPr/>
        </p:nvSpPr>
        <p:spPr>
          <a:xfrm>
            <a:off x="4685467" y="5007769"/>
            <a:ext cx="396835" cy="396835"/>
          </a:xfrm>
          <a:prstGeom prst="roundRect">
            <a:avLst>
              <a:gd name="adj" fmla="val 24007"/>
            </a:avLst>
          </a:prstGeom>
          <a:solidFill>
            <a:srgbClr val="283157"/>
          </a:solidFill>
          <a:ln w="7620">
            <a:solidFill>
              <a:srgbClr val="414A70"/>
            </a:solidFill>
            <a:prstDash val="solid"/>
          </a:ln>
        </p:spPr>
        <p:txBody>
          <a:bodyPr/>
          <a:lstStyle/>
          <a:p>
            <a:endParaRPr lang="en-US"/>
          </a:p>
        </p:txBody>
      </p:sp>
      <p:sp>
        <p:nvSpPr>
          <p:cNvPr id="15" name="Text 11"/>
          <p:cNvSpPr/>
          <p:nvPr/>
        </p:nvSpPr>
        <p:spPr>
          <a:xfrm>
            <a:off x="5309116" y="50077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ea typeface="Fraunces Medium" pitchFamily="34" charset="-122"/>
                <a:cs typeface="Fraunces Medium" pitchFamily="34" charset="-120"/>
              </a:rPr>
              <a:t>Lặp lại</a:t>
            </a:r>
            <a:endParaRPr lang="en-US" sz="2200" dirty="0"/>
          </a:p>
        </p:txBody>
      </p:sp>
      <p:sp>
        <p:nvSpPr>
          <p:cNvPr id="16" name="Text 12"/>
          <p:cNvSpPr/>
          <p:nvPr/>
        </p:nvSpPr>
        <p:spPr>
          <a:xfrm>
            <a:off x="5309116" y="5498187"/>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ea typeface="Epilogue" pitchFamily="34" charset="-122"/>
                <a:cs typeface="Epilogue" pitchFamily="34" charset="-120"/>
              </a:rPr>
              <a:t>Xóa hình vẽ và vẽ thêm nhiều chữ số khác nhau để tạo tập dữ liệu đa dạng.</a:t>
            </a:r>
            <a:endParaRPr lang="en-US" sz="175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rcRect r="29439"/>
          <a:stretch/>
        </p:blipFill>
        <p:spPr>
          <a:xfrm>
            <a:off x="0" y="0"/>
            <a:ext cx="7315200" cy="8229600"/>
          </a:xfrm>
          <a:prstGeom prst="rect">
            <a:avLst/>
          </a:prstGeom>
        </p:spPr>
      </p:pic>
      <p:sp>
        <p:nvSpPr>
          <p:cNvPr id="4" name="Text 0"/>
          <p:cNvSpPr/>
          <p:nvPr/>
        </p:nvSpPr>
        <p:spPr>
          <a:xfrm>
            <a:off x="8071842" y="651748"/>
            <a:ext cx="5801916" cy="1351359"/>
          </a:xfrm>
          <a:prstGeom prst="rect">
            <a:avLst/>
          </a:prstGeom>
          <a:noFill/>
          <a:ln/>
        </p:spPr>
        <p:txBody>
          <a:bodyPr wrap="square" lIns="0" tIns="0" rIns="0" bIns="0" rtlCol="0" anchor="t"/>
          <a:lstStyle/>
          <a:p>
            <a:pPr marL="0" indent="0">
              <a:lnSpc>
                <a:spcPts val="5300"/>
              </a:lnSpc>
              <a:buNone/>
            </a:pPr>
            <a:r>
              <a:rPr lang="en-US" sz="4250" dirty="0">
                <a:solidFill>
                  <a:srgbClr val="FFFFFF"/>
                </a:solidFill>
                <a:ea typeface="Fraunces Medium" pitchFamily="34" charset="-122"/>
                <a:cs typeface="Fraunces Medium" pitchFamily="34" charset="-120"/>
              </a:rPr>
              <a:t>Kết quả tạo hình dữ liệu</a:t>
            </a:r>
            <a:endParaRPr lang="en-US" sz="4250" dirty="0"/>
          </a:p>
        </p:txBody>
      </p:sp>
      <p:sp>
        <p:nvSpPr>
          <p:cNvPr id="5" name="Text 1"/>
          <p:cNvSpPr/>
          <p:nvPr/>
        </p:nvSpPr>
        <p:spPr>
          <a:xfrm>
            <a:off x="8071842" y="2327315"/>
            <a:ext cx="5801916" cy="1037630"/>
          </a:xfrm>
          <a:prstGeom prst="rect">
            <a:avLst/>
          </a:prstGeom>
          <a:noFill/>
          <a:ln/>
        </p:spPr>
        <p:txBody>
          <a:bodyPr wrap="square" lIns="0" tIns="0" rIns="0" bIns="0" rtlCol="0" anchor="t"/>
          <a:lstStyle/>
          <a:p>
            <a:pPr marL="0" indent="0">
              <a:lnSpc>
                <a:spcPts val="2700"/>
              </a:lnSpc>
              <a:buNone/>
            </a:pPr>
            <a:r>
              <a:rPr lang="en-US" sz="1700" dirty="0">
                <a:solidFill>
                  <a:srgbClr val="EBECEF"/>
                </a:solidFill>
                <a:ea typeface="Epilogue" pitchFamily="34" charset="-122"/>
                <a:cs typeface="Epilogue" pitchFamily="34" charset="-120"/>
              </a:rPr>
              <a:t>Sau khi hoàn tất quá trình vẽ và lưu ảnh, bạn sẽ có một thư mục chứa các file ảnh dữ liệu. Các bức ảnh này sẽ được sử </a:t>
            </a:r>
            <a:r>
              <a:rPr lang="en-US" sz="1700">
                <a:solidFill>
                  <a:srgbClr val="EBECEF"/>
                </a:solidFill>
                <a:ea typeface="Epilogue" pitchFamily="34" charset="-122"/>
                <a:cs typeface="Epilogue" pitchFamily="34" charset="-120"/>
              </a:rPr>
              <a:t>dụng </a:t>
            </a:r>
            <a:r>
              <a:rPr lang="en-US" sz="1700" smtClean="0">
                <a:solidFill>
                  <a:srgbClr val="EBECEF"/>
                </a:solidFill>
                <a:ea typeface="Epilogue" pitchFamily="34" charset="-122"/>
                <a:cs typeface="Epilogue" pitchFamily="34" charset="-120"/>
              </a:rPr>
              <a:t>để </a:t>
            </a:r>
            <a:r>
              <a:rPr lang="en-US" sz="1700" dirty="0">
                <a:solidFill>
                  <a:srgbClr val="EBECEF"/>
                </a:solidFill>
                <a:ea typeface="Epilogue" pitchFamily="34" charset="-122"/>
                <a:cs typeface="Epilogue" pitchFamily="34" charset="-120"/>
              </a:rPr>
              <a:t>tạo tập dữ </a:t>
            </a:r>
            <a:r>
              <a:rPr lang="en-US" sz="1700">
                <a:solidFill>
                  <a:srgbClr val="EBECEF"/>
                </a:solidFill>
                <a:ea typeface="Epilogue" pitchFamily="34" charset="-122"/>
                <a:cs typeface="Epilogue" pitchFamily="34" charset="-120"/>
              </a:rPr>
              <a:t>liệu </a:t>
            </a:r>
            <a:r>
              <a:rPr lang="en-US" sz="1700" smtClean="0">
                <a:solidFill>
                  <a:srgbClr val="EBECEF"/>
                </a:solidFill>
                <a:ea typeface="Epilogue" pitchFamily="34" charset="-122"/>
                <a:cs typeface="Epilogue" pitchFamily="34" charset="-120"/>
              </a:rPr>
              <a:t>để huấn </a:t>
            </a:r>
            <a:r>
              <a:rPr lang="en-US" sz="1700" dirty="0">
                <a:solidFill>
                  <a:srgbClr val="EBECEF"/>
                </a:solidFill>
                <a:ea typeface="Epilogue" pitchFamily="34" charset="-122"/>
                <a:cs typeface="Epilogue" pitchFamily="34" charset="-120"/>
              </a:rPr>
              <a:t>luyện mô hình.</a:t>
            </a:r>
            <a:endParaRPr lang="en-US" sz="1700" dirty="0"/>
          </a:p>
        </p:txBody>
      </p:sp>
      <p:sp>
        <p:nvSpPr>
          <p:cNvPr id="8" name="Rectangle 7">
            <a:extLst>
              <a:ext uri="{FF2B5EF4-FFF2-40B4-BE49-F238E27FC236}">
                <a16:creationId xmlns:a16="http://schemas.microsoft.com/office/drawing/2014/main" id="{558EE1AC-3418-4734-57A5-9A6E0A66B824}"/>
              </a:ext>
            </a:extLst>
          </p:cNvPr>
          <p:cNvSpPr/>
          <p:nvPr/>
        </p:nvSpPr>
        <p:spPr>
          <a:xfrm>
            <a:off x="12732152" y="7731889"/>
            <a:ext cx="1898248" cy="497711"/>
          </a:xfrm>
          <a:prstGeom prst="rect">
            <a:avLst/>
          </a:prstGeom>
          <a:solidFill>
            <a:srgbClr val="080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0" descr="preencoded.png"/>
          <p:cNvPicPr>
            <a:picLocks noChangeAspect="1"/>
          </p:cNvPicPr>
          <p:nvPr/>
        </p:nvPicPr>
        <p:blipFill rotWithShape="1">
          <a:blip r:embed="rId5"/>
          <a:srcRect l="16653" t="6237" r="35321" b="29401"/>
          <a:stretch/>
        </p:blipFill>
        <p:spPr>
          <a:xfrm>
            <a:off x="7898524" y="3689153"/>
            <a:ext cx="6243145" cy="454044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1395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ea typeface="Fraunces Medium" pitchFamily="34" charset="-122"/>
                <a:cs typeface="Fraunces Medium" pitchFamily="34" charset="-120"/>
              </a:rPr>
              <a:t>Huấn luyện mô hình</a:t>
            </a:r>
            <a:endParaRPr lang="en-US" sz="4450" dirty="0"/>
          </a:p>
        </p:txBody>
      </p:sp>
      <p:sp>
        <p:nvSpPr>
          <p:cNvPr id="3" name="Text 1"/>
          <p:cNvSpPr/>
          <p:nvPr/>
        </p:nvSpPr>
        <p:spPr>
          <a:xfrm>
            <a:off x="793790" y="1444565"/>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ea typeface="Epilogue" pitchFamily="34" charset="-122"/>
                <a:cs typeface="Epilogue" pitchFamily="34" charset="-120"/>
              </a:rPr>
              <a:t>Hệ thống sẽ sử dụng </a:t>
            </a:r>
            <a:r>
              <a:rPr lang="en-US" sz="1750">
                <a:solidFill>
                  <a:srgbClr val="EBECEF"/>
                </a:solidFill>
                <a:ea typeface="Epilogue" pitchFamily="34" charset="-122"/>
                <a:cs typeface="Epilogue" pitchFamily="34" charset="-120"/>
              </a:rPr>
              <a:t>file </a:t>
            </a:r>
            <a:r>
              <a:rPr lang="en-US" sz="1750" smtClean="0">
                <a:solidFill>
                  <a:srgbClr val="EBECEF"/>
                </a:solidFill>
                <a:ea typeface="Epilogue" pitchFamily="34" charset="-122"/>
                <a:cs typeface="Epilogue" pitchFamily="34" charset="-120"/>
              </a:rPr>
              <a:t>dataset  </a:t>
            </a:r>
            <a:r>
              <a:rPr lang="en-US" sz="1750" dirty="0">
                <a:solidFill>
                  <a:srgbClr val="EBECEF"/>
                </a:solidFill>
                <a:ea typeface="Epilogue" pitchFamily="34" charset="-122"/>
                <a:cs typeface="Epilogue" pitchFamily="34" charset="-120"/>
              </a:rPr>
              <a:t>để huấn luyện mô hình. Quá trình này sẽ giúp mô hình học cách nhận diện các đặc trưng của chữ số viết tay và dự đoán chính </a:t>
            </a:r>
            <a:r>
              <a:rPr lang="en-US" sz="1750">
                <a:solidFill>
                  <a:srgbClr val="EBECEF"/>
                </a:solidFill>
                <a:ea typeface="Epilogue" pitchFamily="34" charset="-122"/>
                <a:cs typeface="Epilogue" pitchFamily="34" charset="-120"/>
              </a:rPr>
              <a:t>xác </a:t>
            </a:r>
            <a:r>
              <a:rPr lang="en-US" sz="1750" smtClean="0">
                <a:solidFill>
                  <a:srgbClr val="EBECEF"/>
                </a:solidFill>
                <a:ea typeface="Epilogue" pitchFamily="34" charset="-122"/>
                <a:cs typeface="Epilogue" pitchFamily="34" charset="-120"/>
              </a:rPr>
              <a:t>chúng.Sau khi quá trình huấn luyện hoàn thành ta sẽ nhận được file model .</a:t>
            </a:r>
            <a:endParaRPr lang="en-US" sz="1750" dirty="0"/>
          </a:p>
        </p:txBody>
      </p:sp>
      <p:sp>
        <p:nvSpPr>
          <p:cNvPr id="6" name="Rectangle 5">
            <a:extLst>
              <a:ext uri="{FF2B5EF4-FFF2-40B4-BE49-F238E27FC236}">
                <a16:creationId xmlns:a16="http://schemas.microsoft.com/office/drawing/2014/main" id="{08C97A2C-8B1C-6330-6F25-742533A33E14}"/>
              </a:ext>
            </a:extLst>
          </p:cNvPr>
          <p:cNvSpPr/>
          <p:nvPr/>
        </p:nvSpPr>
        <p:spPr>
          <a:xfrm>
            <a:off x="12732152" y="7731889"/>
            <a:ext cx="1898248" cy="497711"/>
          </a:xfrm>
          <a:prstGeom prst="rect">
            <a:avLst/>
          </a:prstGeom>
          <a:solidFill>
            <a:srgbClr val="080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srcRect l="-216" t="-1" r="216" b="62349"/>
          <a:stretch/>
        </p:blipFill>
        <p:spPr>
          <a:xfrm>
            <a:off x="793790" y="2392202"/>
            <a:ext cx="7315834" cy="326977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3545" y="584240"/>
            <a:ext cx="5311616" cy="663893"/>
          </a:xfrm>
          <a:prstGeom prst="rect">
            <a:avLst/>
          </a:prstGeom>
          <a:noFill/>
          <a:ln/>
        </p:spPr>
        <p:txBody>
          <a:bodyPr wrap="none" lIns="0" tIns="0" rIns="0" bIns="0" rtlCol="0" anchor="t"/>
          <a:lstStyle/>
          <a:p>
            <a:pPr marL="0" indent="0">
              <a:lnSpc>
                <a:spcPts val="5200"/>
              </a:lnSpc>
              <a:buNone/>
            </a:pPr>
            <a:r>
              <a:rPr lang="en-US" sz="4150" dirty="0">
                <a:solidFill>
                  <a:srgbClr val="FFFFFF"/>
                </a:solidFill>
                <a:ea typeface="Fraunces Medium" pitchFamily="34" charset="-122"/>
                <a:cs typeface="Fraunces Medium" pitchFamily="34" charset="-120"/>
              </a:rPr>
              <a:t>Dự đoán chữ số</a:t>
            </a:r>
            <a:endParaRPr lang="en-US" sz="4150" dirty="0"/>
          </a:p>
        </p:txBody>
      </p:sp>
      <p:sp>
        <p:nvSpPr>
          <p:cNvPr id="4" name="Text 1"/>
          <p:cNvSpPr/>
          <p:nvPr/>
        </p:nvSpPr>
        <p:spPr>
          <a:xfrm>
            <a:off x="743545" y="6147673"/>
            <a:ext cx="2655808" cy="331946"/>
          </a:xfrm>
          <a:prstGeom prst="rect">
            <a:avLst/>
          </a:prstGeom>
          <a:noFill/>
          <a:ln/>
        </p:spPr>
        <p:txBody>
          <a:bodyPr wrap="none" lIns="0" tIns="0" rIns="0" bIns="0" rtlCol="0" anchor="t"/>
          <a:lstStyle/>
          <a:p>
            <a:pPr marL="0" indent="0">
              <a:lnSpc>
                <a:spcPts val="2600"/>
              </a:lnSpc>
              <a:buNone/>
            </a:pPr>
            <a:r>
              <a:rPr lang="en-US" sz="2050" dirty="0">
                <a:solidFill>
                  <a:srgbClr val="FFFFFF"/>
                </a:solidFill>
                <a:ea typeface="Fraunces Medium" pitchFamily="34" charset="-122"/>
                <a:cs typeface="Fraunces Medium" pitchFamily="34" charset="-120"/>
              </a:rPr>
              <a:t>Dự đoán trực tiếp</a:t>
            </a:r>
            <a:endParaRPr lang="en-US" sz="2050" dirty="0"/>
          </a:p>
        </p:txBody>
      </p:sp>
      <p:sp>
        <p:nvSpPr>
          <p:cNvPr id="5" name="Text 2"/>
          <p:cNvSpPr/>
          <p:nvPr/>
        </p:nvSpPr>
        <p:spPr>
          <a:xfrm>
            <a:off x="743545" y="6692027"/>
            <a:ext cx="6312456" cy="1019413"/>
          </a:xfrm>
          <a:prstGeom prst="rect">
            <a:avLst/>
          </a:prstGeom>
          <a:noFill/>
          <a:ln/>
        </p:spPr>
        <p:txBody>
          <a:bodyPr wrap="square" lIns="0" tIns="0" rIns="0" bIns="0" rtlCol="0" anchor="t"/>
          <a:lstStyle/>
          <a:p>
            <a:pPr marL="0" indent="0">
              <a:lnSpc>
                <a:spcPts val="2650"/>
              </a:lnSpc>
              <a:buNone/>
            </a:pPr>
            <a:r>
              <a:rPr lang="en-US" sz="1650" dirty="0">
                <a:solidFill>
                  <a:srgbClr val="EBECEF"/>
                </a:solidFill>
                <a:ea typeface="Epilogue" pitchFamily="34" charset="-122"/>
                <a:cs typeface="Epilogue" pitchFamily="34" charset="-120"/>
              </a:rPr>
              <a:t>Bạn có thể vẽ chữ số trực tiếp trên giao diện chương trình và hệ thống sẽ dự đoán chữ số đó. Độ chính xác có thể bị giảm do đường nét vẽ không được liền mạch.</a:t>
            </a:r>
            <a:endParaRPr lang="en-US" sz="1650" dirty="0"/>
          </a:p>
        </p:txBody>
      </p:sp>
      <p:sp>
        <p:nvSpPr>
          <p:cNvPr id="6" name="Text 3"/>
          <p:cNvSpPr/>
          <p:nvPr/>
        </p:nvSpPr>
        <p:spPr>
          <a:xfrm>
            <a:off x="7582019" y="6147673"/>
            <a:ext cx="3839289" cy="331946"/>
          </a:xfrm>
          <a:prstGeom prst="rect">
            <a:avLst/>
          </a:prstGeom>
          <a:noFill/>
          <a:ln/>
        </p:spPr>
        <p:txBody>
          <a:bodyPr wrap="none" lIns="0" tIns="0" rIns="0" bIns="0" rtlCol="0" anchor="t"/>
          <a:lstStyle/>
          <a:p>
            <a:pPr marL="0" indent="0">
              <a:lnSpc>
                <a:spcPts val="2600"/>
              </a:lnSpc>
              <a:buNone/>
            </a:pPr>
            <a:r>
              <a:rPr lang="en-US" sz="2050" dirty="0">
                <a:solidFill>
                  <a:srgbClr val="FFFFFF"/>
                </a:solidFill>
                <a:ea typeface="Fraunces Medium" pitchFamily="34" charset="-122"/>
                <a:cs typeface="Fraunces Medium" pitchFamily="34" charset="-120"/>
              </a:rPr>
              <a:t>Dự đoán trong Microsoft Paint</a:t>
            </a:r>
            <a:endParaRPr lang="en-US" sz="2050" dirty="0"/>
          </a:p>
        </p:txBody>
      </p:sp>
      <p:sp>
        <p:nvSpPr>
          <p:cNvPr id="7" name="Text 4"/>
          <p:cNvSpPr/>
          <p:nvPr/>
        </p:nvSpPr>
        <p:spPr>
          <a:xfrm>
            <a:off x="7582019" y="6692027"/>
            <a:ext cx="6312456" cy="1019413"/>
          </a:xfrm>
          <a:prstGeom prst="rect">
            <a:avLst/>
          </a:prstGeom>
          <a:noFill/>
          <a:ln/>
        </p:spPr>
        <p:txBody>
          <a:bodyPr wrap="square" lIns="0" tIns="0" rIns="0" bIns="0" rtlCol="0" anchor="t"/>
          <a:lstStyle/>
          <a:p>
            <a:pPr marL="0" indent="0">
              <a:lnSpc>
                <a:spcPts val="2650"/>
              </a:lnSpc>
              <a:buNone/>
            </a:pPr>
            <a:r>
              <a:rPr lang="en-US" sz="1650" dirty="0">
                <a:solidFill>
                  <a:srgbClr val="EBECEF"/>
                </a:solidFill>
                <a:ea typeface="Epilogue" pitchFamily="34" charset="-122"/>
                <a:cs typeface="Epilogue" pitchFamily="34" charset="-120"/>
              </a:rPr>
              <a:t>Vẽ chữ số trong Microsoft Paint và hệ thống sẽ dự đoán. Cách này mang lại độ chính xác cao hơn vì đường nét rõ ràng.</a:t>
            </a:r>
            <a:endParaRPr lang="en-US" sz="1650" dirty="0"/>
          </a:p>
        </p:txBody>
      </p:sp>
      <p:sp>
        <p:nvSpPr>
          <p:cNvPr id="9" name="Rectangle 8">
            <a:extLst>
              <a:ext uri="{FF2B5EF4-FFF2-40B4-BE49-F238E27FC236}">
                <a16:creationId xmlns:a16="http://schemas.microsoft.com/office/drawing/2014/main" id="{68077EE3-EA0F-B4AE-8DFA-DEE664A0AAC7}"/>
              </a:ext>
            </a:extLst>
          </p:cNvPr>
          <p:cNvSpPr/>
          <p:nvPr/>
        </p:nvSpPr>
        <p:spPr>
          <a:xfrm>
            <a:off x="12732152" y="7731889"/>
            <a:ext cx="1898248" cy="497711"/>
          </a:xfrm>
          <a:prstGeom prst="rect">
            <a:avLst/>
          </a:prstGeom>
          <a:solidFill>
            <a:srgbClr val="080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1" descr="preencoded.png"/>
          <p:cNvPicPr>
            <a:picLocks noChangeAspect="1"/>
          </p:cNvPicPr>
          <p:nvPr/>
        </p:nvPicPr>
        <p:blipFill rotWithShape="1">
          <a:blip r:embed="rId3"/>
          <a:srcRect l="661" t="8267" r="34411" b="5238"/>
          <a:stretch/>
        </p:blipFill>
        <p:spPr>
          <a:xfrm>
            <a:off x="1488390" y="2300289"/>
            <a:ext cx="4645710" cy="3059987"/>
          </a:xfrm>
          <a:prstGeom prst="rect">
            <a:avLst/>
          </a:prstGeom>
        </p:spPr>
      </p:pic>
      <p:pic>
        <p:nvPicPr>
          <p:cNvPr id="11" name="Picture 2" descr="A screenshot of a computer&#10;&#10;Description automatically generated">
            <a:extLst>
              <a:ext uri="{FF2B5EF4-FFF2-40B4-BE49-F238E27FC236}">
                <a16:creationId xmlns:a16="http://schemas.microsoft.com/office/drawing/2014/main" id="{8FEE6522-F9F3-2DB2-879C-74054F37F1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33" t="6842" r="32157" b="5561"/>
          <a:stretch/>
        </p:blipFill>
        <p:spPr bwMode="auto">
          <a:xfrm>
            <a:off x="7404849" y="2380593"/>
            <a:ext cx="4193628" cy="29796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51065"/>
            <a:ext cx="11910536"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ea typeface="Fraunces Medium" pitchFamily="34" charset="-122"/>
                <a:cs typeface="Fraunces Medium" pitchFamily="34" charset="-120"/>
              </a:rPr>
              <a:t>Kết Luận: Hệ Thống Nhận Diện Chữ Viết Tay</a:t>
            </a:r>
            <a:endParaRPr lang="en-US" sz="4450" dirty="0"/>
          </a:p>
        </p:txBody>
      </p:sp>
      <p:sp>
        <p:nvSpPr>
          <p:cNvPr id="3" name="Text 1"/>
          <p:cNvSpPr/>
          <p:nvPr/>
        </p:nvSpPr>
        <p:spPr>
          <a:xfrm>
            <a:off x="793790" y="312681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ea typeface="Fraunces Medium" pitchFamily="34" charset="-122"/>
                <a:cs typeface="Fraunces Medium" pitchFamily="34" charset="-120"/>
              </a:rPr>
              <a:t>Kết quả đạt được</a:t>
            </a:r>
            <a:endParaRPr lang="en-US" sz="2200" dirty="0"/>
          </a:p>
        </p:txBody>
      </p:sp>
      <p:sp>
        <p:nvSpPr>
          <p:cNvPr id="4" name="Text 2"/>
          <p:cNvSpPr/>
          <p:nvPr/>
        </p:nvSpPr>
        <p:spPr>
          <a:xfrm>
            <a:off x="793790" y="3707963"/>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BECEF"/>
                </a:solidFill>
                <a:ea typeface="Epilogue" pitchFamily="34" charset="-122"/>
                <a:cs typeface="Aldhabi" panose="020F0502020204030204" pitchFamily="2" charset="-78"/>
              </a:rPr>
              <a:t>Hoàn thiện quy trình cơ bản của nhận diện chữ viết tay, cho phép người dùng tạo dữ liệu, huấn luyện mô hình, lưu trữ và thực hiện dự đoán.</a:t>
            </a:r>
            <a:endParaRPr lang="en-US" sz="1750" dirty="0"/>
          </a:p>
        </p:txBody>
      </p:sp>
      <p:sp>
        <p:nvSpPr>
          <p:cNvPr id="5" name="Text 3"/>
          <p:cNvSpPr/>
          <p:nvPr/>
        </p:nvSpPr>
        <p:spPr>
          <a:xfrm>
            <a:off x="5332928" y="312681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ea typeface="Fraunces Medium" pitchFamily="34" charset="-122"/>
                <a:cs typeface="Fraunces Medium" pitchFamily="34" charset="-120"/>
              </a:rPr>
              <a:t>Ưu điểm</a:t>
            </a:r>
            <a:endParaRPr lang="en-US" sz="2200" dirty="0"/>
          </a:p>
        </p:txBody>
      </p:sp>
      <p:sp>
        <p:nvSpPr>
          <p:cNvPr id="6" name="Text 4"/>
          <p:cNvSpPr/>
          <p:nvPr/>
        </p:nvSpPr>
        <p:spPr>
          <a:xfrm>
            <a:off x="5332928" y="3707963"/>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ea typeface="Epilogue" pitchFamily="34" charset="-122"/>
                <a:cs typeface="Aldhabi" panose="020F0502020204030204" pitchFamily="2" charset="-78"/>
              </a:rPr>
              <a:t>Chức năng đầy đủ, giao diện trực quan, tạo dữ liệu tự động, lưu trữ mô hình và dự đoán trực tiếp.</a:t>
            </a:r>
            <a:endParaRPr lang="en-US" sz="1750" dirty="0"/>
          </a:p>
        </p:txBody>
      </p:sp>
      <p:sp>
        <p:nvSpPr>
          <p:cNvPr id="7" name="Text 5"/>
          <p:cNvSpPr/>
          <p:nvPr/>
        </p:nvSpPr>
        <p:spPr>
          <a:xfrm>
            <a:off x="9872067" y="312681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ea typeface="Fraunces Medium" pitchFamily="34" charset="-122"/>
                <a:cs typeface="Fraunces Medium" pitchFamily="34" charset="-120"/>
              </a:rPr>
              <a:t>Nhược điểm</a:t>
            </a:r>
            <a:endParaRPr lang="en-US" sz="2200" dirty="0"/>
          </a:p>
        </p:txBody>
      </p:sp>
      <p:sp>
        <p:nvSpPr>
          <p:cNvPr id="8" name="Text 6"/>
          <p:cNvSpPr/>
          <p:nvPr/>
        </p:nvSpPr>
        <p:spPr>
          <a:xfrm>
            <a:off x="9872067" y="3707963"/>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ea typeface="Epilogue" pitchFamily="34" charset="-122"/>
                <a:cs typeface="Aldhabi" panose="020F0502020204030204" pitchFamily="2" charset="-78"/>
              </a:rPr>
              <a:t>Yêu cầu hệ thống phụ thuộc, chưa tối ưu với dữ liệu ngoài dữ liệu đã thu thập, chạy phụ thuộc vào Paint và máy tính cá nhân.</a:t>
            </a:r>
            <a:endParaRPr lang="en-US" sz="1750" dirty="0"/>
          </a:p>
        </p:txBody>
      </p:sp>
      <p:sp>
        <p:nvSpPr>
          <p:cNvPr id="10" name="Rectangle 9">
            <a:extLst>
              <a:ext uri="{FF2B5EF4-FFF2-40B4-BE49-F238E27FC236}">
                <a16:creationId xmlns:a16="http://schemas.microsoft.com/office/drawing/2014/main" id="{3DABD182-A493-4497-E200-32B8200067AB}"/>
              </a:ext>
            </a:extLst>
          </p:cNvPr>
          <p:cNvSpPr/>
          <p:nvPr/>
        </p:nvSpPr>
        <p:spPr>
          <a:xfrm>
            <a:off x="12732152" y="7731889"/>
            <a:ext cx="1898248" cy="497711"/>
          </a:xfrm>
          <a:prstGeom prst="rect">
            <a:avLst/>
          </a:prstGeom>
          <a:solidFill>
            <a:srgbClr val="080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fld id="{00000000-1234-1234-1234-123412341234}" type="slidenum">
              <a:rPr lang="en" smtClean="0"/>
              <a:pPr algn="ctr"/>
              <a:t>17</a:t>
            </a:fld>
            <a:endParaRPr lang="en"/>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0" b="100000" l="8761" r="91239">
                        <a14:foregroundMark x1="35812" y1="33981" x2="35641" y2="35926"/>
                        <a14:backgroundMark x1="34231" y1="82870" x2="54231" y2="47315"/>
                      </a14:backgroundRemoval>
                    </a14:imgEffect>
                  </a14:imgLayer>
                </a14:imgProps>
              </a:ext>
              <a:ext uri="{28A0092B-C50C-407E-A947-70E740481C1C}">
                <a14:useLocalDpi xmlns:a14="http://schemas.microsoft.com/office/drawing/2010/main" val="0"/>
              </a:ext>
            </a:extLst>
          </a:blip>
          <a:stretch>
            <a:fillRect/>
          </a:stretch>
        </p:blipFill>
        <p:spPr>
          <a:xfrm>
            <a:off x="-1562794" y="0"/>
            <a:ext cx="17689483" cy="8229600"/>
          </a:xfrm>
          <a:prstGeom prst="rect">
            <a:avLst/>
          </a:prstGeom>
        </p:spPr>
      </p:pic>
      <p:sp>
        <p:nvSpPr>
          <p:cNvPr id="4" name="Rounded Rectangle 3"/>
          <p:cNvSpPr/>
          <p:nvPr/>
        </p:nvSpPr>
        <p:spPr>
          <a:xfrm>
            <a:off x="1255223" y="2161308"/>
            <a:ext cx="7689272" cy="224443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3200" b="1" cap="all"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j-lt"/>
              </a:rPr>
              <a:t>CẢM ƠN QUÝ THẦY CÔ VÀ CÁC BẠN ĐÃ LẮNG NGHE</a:t>
            </a:r>
            <a:endParaRPr lang="en-US" sz="32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j-lt"/>
            </a:endParaRPr>
          </a:p>
        </p:txBody>
      </p:sp>
      <p:sp>
        <p:nvSpPr>
          <p:cNvPr id="5" name="Rounded Rectangular Callout 4"/>
          <p:cNvSpPr/>
          <p:nvPr/>
        </p:nvSpPr>
        <p:spPr>
          <a:xfrm rot="297877">
            <a:off x="3574479" y="4329440"/>
            <a:ext cx="5054139" cy="2161309"/>
          </a:xfrm>
          <a:prstGeom prst="wedgeRoundRectCallout">
            <a:avLst/>
          </a:prstGeom>
          <a:solidFill>
            <a:schemeClr val="accent4">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smtClean="0">
                <a:ln w="11430"/>
                <a:solidFill>
                  <a:schemeClr val="accent5">
                    <a:lumMod val="75000"/>
                  </a:schemeClr>
                </a:solidFill>
                <a:effectLst>
                  <a:outerShdw blurRad="50800" dist="39000" dir="5460000" algn="tl">
                    <a:srgbClr val="000000">
                      <a:alpha val="38000"/>
                    </a:srgbClr>
                  </a:outerShdw>
                </a:effectLst>
                <a:latin typeface="+mj-lt"/>
              </a:rPr>
              <a:t>Tích cực giơ tay</a:t>
            </a:r>
            <a:r>
              <a:rPr lang="en-US" sz="3200" b="1">
                <a:ln w="11430"/>
                <a:solidFill>
                  <a:schemeClr val="accent5">
                    <a:lumMod val="75000"/>
                  </a:schemeClr>
                </a:solidFill>
                <a:effectLst>
                  <a:outerShdw blurRad="50800" dist="39000" dir="5460000" algn="tl">
                    <a:srgbClr val="000000">
                      <a:alpha val="38000"/>
                    </a:srgbClr>
                  </a:outerShdw>
                </a:effectLst>
                <a:latin typeface="+mj-lt"/>
              </a:rPr>
              <a:t/>
            </a:r>
            <a:br>
              <a:rPr lang="en-US" sz="3200" b="1">
                <a:ln w="11430"/>
                <a:solidFill>
                  <a:schemeClr val="accent5">
                    <a:lumMod val="75000"/>
                  </a:schemeClr>
                </a:solidFill>
                <a:effectLst>
                  <a:outerShdw blurRad="50800" dist="39000" dir="5460000" algn="tl">
                    <a:srgbClr val="000000">
                      <a:alpha val="38000"/>
                    </a:srgbClr>
                  </a:outerShdw>
                </a:effectLst>
                <a:latin typeface="+mj-lt"/>
              </a:rPr>
            </a:br>
            <a:r>
              <a:rPr lang="en-US" sz="3200" b="1" smtClean="0">
                <a:ln w="11430"/>
                <a:solidFill>
                  <a:srgbClr val="92D050"/>
                </a:solidFill>
                <a:effectLst>
                  <a:outerShdw blurRad="50800" dist="39000" dir="5460000" algn="tl">
                    <a:srgbClr val="000000">
                      <a:alpha val="38000"/>
                    </a:srgbClr>
                  </a:outerShdw>
                </a:effectLst>
                <a:latin typeface="+mj-lt"/>
              </a:rPr>
              <a:t>Vận may sẽ đến</a:t>
            </a:r>
            <a:endParaRPr lang="en-US" sz="3200" b="1">
              <a:ln w="11430"/>
              <a:solidFill>
                <a:srgbClr val="92D050"/>
              </a:solidFill>
              <a:effectLst>
                <a:outerShdw blurRad="50800" dist="39000" dir="5460000" algn="tl">
                  <a:srgbClr val="000000">
                    <a:alpha val="38000"/>
                  </a:srgbClr>
                </a:outerShdw>
              </a:effectLst>
              <a:latin typeface="+mj-lt"/>
            </a:endParaRPr>
          </a:p>
        </p:txBody>
      </p:sp>
      <p:sp>
        <p:nvSpPr>
          <p:cNvPr id="6" name="Rounded Rectangle 5"/>
          <p:cNvSpPr/>
          <p:nvPr/>
        </p:nvSpPr>
        <p:spPr>
          <a:xfrm>
            <a:off x="249381" y="266009"/>
            <a:ext cx="2349439" cy="64839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80" b="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anose="02020603050405020304" pitchFamily="18" charset="0"/>
                <a:cs typeface="Times New Roman" panose="02020603050405020304" pitchFamily="18" charset="0"/>
              </a:rPr>
              <a:t>Thank you</a:t>
            </a:r>
            <a:endParaRPr lang="en-US" sz="2880" b="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984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13179"/>
            <a:ext cx="9238655" cy="708779"/>
          </a:xfrm>
          <a:prstGeom prst="rect">
            <a:avLst/>
          </a:prstGeom>
          <a:noFill/>
          <a:ln/>
        </p:spPr>
        <p:txBody>
          <a:bodyPr wrap="none" lIns="0" tIns="0" rIns="0" bIns="0" rtlCol="0" anchor="t"/>
          <a:lstStyle/>
          <a:p>
            <a:pPr marL="0" indent="0" algn="just">
              <a:lnSpc>
                <a:spcPts val="5550"/>
              </a:lnSpc>
              <a:buNone/>
            </a:pPr>
            <a:r>
              <a:rPr lang="en-US" sz="4450">
                <a:solidFill>
                  <a:srgbClr val="FFFFFF"/>
                </a:solidFill>
                <a:ea typeface="Fraunces Medium" pitchFamily="34" charset="-122"/>
                <a:cs typeface="Fraunces Medium" pitchFamily="34" charset="-120"/>
              </a:rPr>
              <a:t>Bài toán Nhận diện Chữ số Viết tay</a:t>
            </a:r>
            <a:endParaRPr lang="en-US" sz="445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gn="just">
              <a:lnSpc>
                <a:spcPts val="2750"/>
              </a:lnSpc>
              <a:buNone/>
            </a:pPr>
            <a:r>
              <a:rPr lang="en-US" sz="2800" b="1">
                <a:solidFill>
                  <a:srgbClr val="FFFFFF"/>
                </a:solidFill>
                <a:ea typeface="Fraunces Medium" pitchFamily="34" charset="-122"/>
                <a:cs typeface="Fraunces Medium" pitchFamily="34" charset="-120"/>
              </a:rPr>
              <a:t>Mục tiêu</a:t>
            </a:r>
            <a:endParaRPr lang="en-US" sz="2800" b="1"/>
          </a:p>
        </p:txBody>
      </p:sp>
      <p:sp>
        <p:nvSpPr>
          <p:cNvPr id="4" name="Text 2"/>
          <p:cNvSpPr/>
          <p:nvPr/>
        </p:nvSpPr>
        <p:spPr>
          <a:xfrm>
            <a:off x="793790" y="4396859"/>
            <a:ext cx="6244709" cy="725805"/>
          </a:xfrm>
          <a:prstGeom prst="rect">
            <a:avLst/>
          </a:prstGeom>
          <a:noFill/>
          <a:ln/>
        </p:spPr>
        <p:txBody>
          <a:bodyPr wrap="square" lIns="0" tIns="0" rIns="0" bIns="0" rtlCol="0" anchor="t"/>
          <a:lstStyle/>
          <a:p>
            <a:pPr marL="0" indent="0" algn="just">
              <a:lnSpc>
                <a:spcPts val="2850"/>
              </a:lnSpc>
              <a:buNone/>
            </a:pPr>
            <a:r>
              <a:rPr lang="en-US" sz="2000">
                <a:solidFill>
                  <a:srgbClr val="EBECEF"/>
                </a:solidFill>
                <a:ea typeface="Epilogue" pitchFamily="34" charset="-122"/>
                <a:cs typeface="Epilogue" pitchFamily="34" charset="-120"/>
              </a:rPr>
              <a:t>Phân tích và xử lý hình ảnh chứa chữ số viết tay, xác định chính xác giá trị của từng chữ số.</a:t>
            </a:r>
            <a:endParaRPr lang="en-US" sz="2000"/>
          </a:p>
        </p:txBody>
      </p:sp>
      <p:sp>
        <p:nvSpPr>
          <p:cNvPr id="5" name="Text 3"/>
          <p:cNvSpPr/>
          <p:nvPr/>
        </p:nvSpPr>
        <p:spPr>
          <a:xfrm>
            <a:off x="7599521" y="3760470"/>
            <a:ext cx="2835235" cy="354330"/>
          </a:xfrm>
          <a:prstGeom prst="rect">
            <a:avLst/>
          </a:prstGeom>
          <a:noFill/>
          <a:ln/>
        </p:spPr>
        <p:txBody>
          <a:bodyPr wrap="none" lIns="0" tIns="0" rIns="0" bIns="0" rtlCol="0" anchor="t"/>
          <a:lstStyle/>
          <a:p>
            <a:pPr marL="0" indent="0" algn="just">
              <a:lnSpc>
                <a:spcPts val="2750"/>
              </a:lnSpc>
              <a:buNone/>
            </a:pPr>
            <a:r>
              <a:rPr lang="en-US" sz="2800" b="1">
                <a:solidFill>
                  <a:srgbClr val="FFFFFF"/>
                </a:solidFill>
                <a:ea typeface="Fraunces Medium" pitchFamily="34" charset="-122"/>
                <a:cs typeface="Fraunces Medium" pitchFamily="34" charset="-120"/>
              </a:rPr>
              <a:t>Thách</a:t>
            </a:r>
            <a:r>
              <a:rPr lang="en-US" sz="2800">
                <a:solidFill>
                  <a:srgbClr val="FFFFFF"/>
                </a:solidFill>
                <a:ea typeface="Fraunces Medium" pitchFamily="34" charset="-122"/>
                <a:cs typeface="Fraunces Medium" pitchFamily="34" charset="-120"/>
              </a:rPr>
              <a:t> thức</a:t>
            </a:r>
            <a:endParaRPr lang="en-US" sz="2800"/>
          </a:p>
        </p:txBody>
      </p:sp>
      <p:sp>
        <p:nvSpPr>
          <p:cNvPr id="6" name="Text 4"/>
          <p:cNvSpPr/>
          <p:nvPr/>
        </p:nvSpPr>
        <p:spPr>
          <a:xfrm>
            <a:off x="7599521" y="4228820"/>
            <a:ext cx="6244709" cy="1088708"/>
          </a:xfrm>
          <a:prstGeom prst="rect">
            <a:avLst/>
          </a:prstGeom>
          <a:noFill/>
          <a:ln/>
        </p:spPr>
        <p:txBody>
          <a:bodyPr wrap="square" lIns="0" tIns="0" rIns="0" bIns="0" rtlCol="0" anchor="t"/>
          <a:lstStyle/>
          <a:p>
            <a:pPr marL="0" indent="0" algn="just">
              <a:lnSpc>
                <a:spcPts val="2850"/>
              </a:lnSpc>
              <a:buNone/>
            </a:pPr>
            <a:r>
              <a:rPr lang="en-US" sz="1750">
                <a:solidFill>
                  <a:srgbClr val="EBECEF"/>
                </a:solidFill>
                <a:ea typeface="Epilogue" pitchFamily="34" charset="-122"/>
                <a:cs typeface="Epilogue" pitchFamily="34" charset="-120"/>
              </a:rPr>
              <a:t>Hình ảnh đầu vào không đồng nhất (nhiễu, độ sáng, kích thước), cần xử lý tiền xử lý, trích xuất đặc trưng và lựa chọn mô hình phù hợp.</a:t>
            </a:r>
            <a:endParaRPr lang="en-US" sz="1750"/>
          </a:p>
        </p:txBody>
      </p:sp>
      <p:sp>
        <p:nvSpPr>
          <p:cNvPr id="8" name="Rectangle 7">
            <a:extLst>
              <a:ext uri="{FF2B5EF4-FFF2-40B4-BE49-F238E27FC236}">
                <a16:creationId xmlns:a16="http://schemas.microsoft.com/office/drawing/2014/main" id="{B4FCE4FB-6134-8A48-ABC3-D56F44FEA470}"/>
              </a:ext>
            </a:extLst>
          </p:cNvPr>
          <p:cNvSpPr/>
          <p:nvPr/>
        </p:nvSpPr>
        <p:spPr>
          <a:xfrm>
            <a:off x="12732152" y="7731889"/>
            <a:ext cx="1898248" cy="497711"/>
          </a:xfrm>
          <a:prstGeom prst="rect">
            <a:avLst/>
          </a:prstGeom>
          <a:solidFill>
            <a:srgbClr val="080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01409" y="1179314"/>
            <a:ext cx="13042821" cy="1417558"/>
          </a:xfrm>
          <a:prstGeom prst="rect">
            <a:avLst/>
          </a:prstGeom>
          <a:noFill/>
          <a:ln/>
        </p:spPr>
        <p:txBody>
          <a:bodyPr wrap="square" lIns="0" tIns="0" rIns="0" bIns="0" rtlCol="0" anchor="t"/>
          <a:lstStyle/>
          <a:p>
            <a:pPr marL="0" indent="0">
              <a:lnSpc>
                <a:spcPts val="5550"/>
              </a:lnSpc>
              <a:buNone/>
            </a:pPr>
            <a:r>
              <a:rPr lang="en-US" sz="4450">
                <a:solidFill>
                  <a:srgbClr val="FFFFFF"/>
                </a:solidFill>
                <a:ea typeface="Fraunces Medium" pitchFamily="34" charset="-122"/>
                <a:cs typeface="Fraunces Medium" pitchFamily="34" charset="-120"/>
              </a:rPr>
              <a:t>Ngôn ngữ lập trình và các thư viện Python cho xử lý ảnh và học máy</a:t>
            </a:r>
            <a:endParaRPr lang="en-US" sz="4450" dirty="0"/>
          </a:p>
        </p:txBody>
      </p:sp>
      <p:sp>
        <p:nvSpPr>
          <p:cNvPr id="3" name="Text 1"/>
          <p:cNvSpPr/>
          <p:nvPr/>
        </p:nvSpPr>
        <p:spPr>
          <a:xfrm>
            <a:off x="793790" y="3163848"/>
            <a:ext cx="2870716"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ea typeface="Fraunces Medium" pitchFamily="34" charset="-122"/>
                <a:cs typeface="Fraunces Medium" pitchFamily="34" charset="-120"/>
              </a:rPr>
              <a:t>Tại sao chọn Python?</a:t>
            </a:r>
            <a:endParaRPr lang="en-US" sz="2200" dirty="0"/>
          </a:p>
        </p:txBody>
      </p:sp>
      <p:sp>
        <p:nvSpPr>
          <p:cNvPr id="4" name="Text 2"/>
          <p:cNvSpPr/>
          <p:nvPr/>
        </p:nvSpPr>
        <p:spPr>
          <a:xfrm>
            <a:off x="793790" y="3744992"/>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ea typeface="Epilogue" pitchFamily="34" charset="-122"/>
                <a:cs typeface="Epilogue" pitchFamily="34" charset="-120"/>
              </a:rPr>
              <a:t>Python là ngôn ngữ lập trình phổ biến nhất cho xử lý ảnh và học máy, do tính dễ học, cú pháp đơn giản, và hỗ trợ phong phú từ các thư viện mạnh mẽ. Python có cộng đồng lớn, tài liệu phong phú, tích hợp tốt với các thư viện học máy và học sâu, và tương thích với các công cụ như Jupyter Notebook.</a:t>
            </a:r>
            <a:endParaRPr lang="en-US" sz="1750" dirty="0"/>
          </a:p>
        </p:txBody>
      </p:sp>
      <p:sp>
        <p:nvSpPr>
          <p:cNvPr id="5" name="Text 3"/>
          <p:cNvSpPr/>
          <p:nvPr/>
        </p:nvSpPr>
        <p:spPr>
          <a:xfrm>
            <a:off x="7599521" y="3163848"/>
            <a:ext cx="2892504"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ea typeface="Fraunces Medium" pitchFamily="34" charset="-122"/>
                <a:cs typeface="Fraunces Medium" pitchFamily="34" charset="-120"/>
              </a:rPr>
              <a:t>Các thư viện phổ biến</a:t>
            </a:r>
            <a:endParaRPr lang="en-US" sz="2200" dirty="0"/>
          </a:p>
        </p:txBody>
      </p:sp>
      <p:sp>
        <p:nvSpPr>
          <p:cNvPr id="6" name="Text 4"/>
          <p:cNvSpPr/>
          <p:nvPr/>
        </p:nvSpPr>
        <p:spPr>
          <a:xfrm>
            <a:off x="7599521" y="374499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BECEF"/>
                </a:solidFill>
                <a:ea typeface="Epilogue" pitchFamily="34" charset="-122"/>
                <a:cs typeface="Epilogue" pitchFamily="34" charset="-120"/>
              </a:rPr>
              <a:t>NumPy: Xử lý mảng và tính toán khoa học</a:t>
            </a:r>
            <a:endParaRPr lang="en-US" sz="1750" dirty="0"/>
          </a:p>
        </p:txBody>
      </p:sp>
      <p:sp>
        <p:nvSpPr>
          <p:cNvPr id="7" name="Text 5"/>
          <p:cNvSpPr/>
          <p:nvPr/>
        </p:nvSpPr>
        <p:spPr>
          <a:xfrm>
            <a:off x="7599521" y="418719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BECEF"/>
                </a:solidFill>
                <a:ea typeface="Epilogue" pitchFamily="34" charset="-122"/>
                <a:cs typeface="Epilogue" pitchFamily="34" charset="-120"/>
              </a:rPr>
              <a:t>Pandas: Xử lý và phân tích dữ liệu có cấu trúc</a:t>
            </a:r>
            <a:endParaRPr lang="en-US" sz="1750" dirty="0"/>
          </a:p>
        </p:txBody>
      </p:sp>
      <p:sp>
        <p:nvSpPr>
          <p:cNvPr id="8" name="Text 6"/>
          <p:cNvSpPr/>
          <p:nvPr/>
        </p:nvSpPr>
        <p:spPr>
          <a:xfrm>
            <a:off x="7599521" y="462938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BECEF"/>
                </a:solidFill>
                <a:ea typeface="Epilogue" pitchFamily="34" charset="-122"/>
                <a:cs typeface="Epilogue" pitchFamily="34" charset="-120"/>
              </a:rPr>
              <a:t>Matplotlib và Seaborn: Trực quan hóa dữ liệu</a:t>
            </a:r>
            <a:endParaRPr lang="en-US" sz="1750" dirty="0"/>
          </a:p>
        </p:txBody>
      </p:sp>
      <p:sp>
        <p:nvSpPr>
          <p:cNvPr id="9" name="Text 7"/>
          <p:cNvSpPr/>
          <p:nvPr/>
        </p:nvSpPr>
        <p:spPr>
          <a:xfrm>
            <a:off x="7599521" y="507158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smtClean="0">
                <a:solidFill>
                  <a:srgbClr val="EBECEF"/>
                </a:solidFill>
                <a:ea typeface="Epilogue" pitchFamily="34" charset="-122"/>
                <a:cs typeface="Epilogue" pitchFamily="34" charset="-120"/>
              </a:rPr>
              <a:t>Tensor flow: </a:t>
            </a:r>
            <a:r>
              <a:rPr lang="en-US" sz="1750" dirty="0">
                <a:solidFill>
                  <a:srgbClr val="EBECEF"/>
                </a:solidFill>
                <a:ea typeface="Epilogue" pitchFamily="34" charset="-122"/>
                <a:cs typeface="Epilogue" pitchFamily="34" charset="-120"/>
              </a:rPr>
              <a:t>Xây dựng và đánh giá mô hình học máy</a:t>
            </a:r>
            <a:endParaRPr lang="en-US" sz="1750" dirty="0"/>
          </a:p>
        </p:txBody>
      </p:sp>
      <p:sp>
        <p:nvSpPr>
          <p:cNvPr id="10" name="Text 8"/>
          <p:cNvSpPr/>
          <p:nvPr/>
        </p:nvSpPr>
        <p:spPr>
          <a:xfrm>
            <a:off x="7599521" y="551378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BECEF"/>
                </a:solidFill>
                <a:ea typeface="Epilogue" pitchFamily="34" charset="-122"/>
                <a:cs typeface="Epilogue" pitchFamily="34" charset="-120"/>
              </a:rPr>
              <a:t>TensorFlow/Keras hoặc PyTorch: Học sâu</a:t>
            </a:r>
            <a:endParaRPr lang="en-US" sz="1750" dirty="0"/>
          </a:p>
        </p:txBody>
      </p:sp>
      <p:sp>
        <p:nvSpPr>
          <p:cNvPr id="11" name="Text 9"/>
          <p:cNvSpPr/>
          <p:nvPr/>
        </p:nvSpPr>
        <p:spPr>
          <a:xfrm>
            <a:off x="7599521" y="59559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BECEF"/>
                </a:solidFill>
                <a:ea typeface="Epilogue" pitchFamily="34" charset="-122"/>
                <a:cs typeface="Epilogue" pitchFamily="34" charset="-120"/>
              </a:rPr>
              <a:t>OpenCV: Xử lý và phân tích hình ảnh, video</a:t>
            </a:r>
            <a:endParaRPr lang="en-US" sz="1750" dirty="0"/>
          </a:p>
        </p:txBody>
      </p:sp>
      <p:sp>
        <p:nvSpPr>
          <p:cNvPr id="13" name="Rectangle 12">
            <a:extLst>
              <a:ext uri="{FF2B5EF4-FFF2-40B4-BE49-F238E27FC236}">
                <a16:creationId xmlns:a16="http://schemas.microsoft.com/office/drawing/2014/main" id="{8E37EDD7-801E-7C23-F643-F772482CA56D}"/>
              </a:ext>
            </a:extLst>
          </p:cNvPr>
          <p:cNvSpPr/>
          <p:nvPr/>
        </p:nvSpPr>
        <p:spPr>
          <a:xfrm>
            <a:off x="12732152" y="7731889"/>
            <a:ext cx="1898248" cy="497711"/>
          </a:xfrm>
          <a:prstGeom prst="rect">
            <a:avLst/>
          </a:prstGeom>
          <a:solidFill>
            <a:srgbClr val="080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8894207" cy="708779"/>
          </a:xfrm>
          <a:prstGeom prst="rect">
            <a:avLst/>
          </a:prstGeom>
          <a:noFill/>
          <a:ln/>
        </p:spPr>
        <p:txBody>
          <a:bodyPr wrap="none" lIns="0" tIns="0" rIns="0" bIns="0" rtlCol="0" anchor="t"/>
          <a:lstStyle/>
          <a:p>
            <a:pPr marL="0" indent="0" algn="just">
              <a:lnSpc>
                <a:spcPts val="5550"/>
              </a:lnSpc>
              <a:buNone/>
            </a:pPr>
            <a:r>
              <a:rPr lang="en-US" sz="4450">
                <a:solidFill>
                  <a:srgbClr val="FFFFFF"/>
                </a:solidFill>
                <a:ea typeface="Fraunces Medium" pitchFamily="34" charset="-122"/>
                <a:cs typeface="Fraunces Medium" pitchFamily="34" charset="-120"/>
              </a:rPr>
              <a:t>Kỹ thuật Nhận dạng: KNN &amp; SVM</a:t>
            </a:r>
            <a:endParaRPr lang="en-US" sz="4450"/>
          </a:p>
        </p:txBody>
      </p:sp>
      <p:sp>
        <p:nvSpPr>
          <p:cNvPr id="3" name="Text 1"/>
          <p:cNvSpPr/>
          <p:nvPr/>
        </p:nvSpPr>
        <p:spPr>
          <a:xfrm>
            <a:off x="793790" y="3815715"/>
            <a:ext cx="3771662" cy="354330"/>
          </a:xfrm>
          <a:prstGeom prst="rect">
            <a:avLst/>
          </a:prstGeom>
          <a:noFill/>
          <a:ln/>
        </p:spPr>
        <p:txBody>
          <a:bodyPr wrap="none" lIns="0" tIns="0" rIns="0" bIns="0" rtlCol="0" anchor="t"/>
          <a:lstStyle/>
          <a:p>
            <a:pPr marL="0" indent="0" algn="just">
              <a:lnSpc>
                <a:spcPts val="2750"/>
              </a:lnSpc>
              <a:buNone/>
            </a:pPr>
            <a:r>
              <a:rPr lang="en-US" sz="2200">
                <a:solidFill>
                  <a:srgbClr val="FFFFFF"/>
                </a:solidFill>
                <a:ea typeface="Fraunces Medium" pitchFamily="34" charset="-122"/>
                <a:cs typeface="Fraunces Medium" pitchFamily="34" charset="-120"/>
              </a:rPr>
              <a:t>K-Nearest Neighbors (KNN)</a:t>
            </a:r>
            <a:endParaRPr lang="en-US" sz="220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gn="just">
              <a:lnSpc>
                <a:spcPts val="2850"/>
              </a:lnSpc>
              <a:buNone/>
            </a:pPr>
            <a:r>
              <a:rPr lang="en-US" sz="1750">
                <a:solidFill>
                  <a:srgbClr val="EBECEF"/>
                </a:solidFill>
                <a:ea typeface="Epilogue" pitchFamily="34" charset="-122"/>
                <a:cs typeface="Epilogue" pitchFamily="34" charset="-120"/>
              </a:rPr>
              <a:t>Thuật toán không tham số, xác định nhãn của dữ liệu mới bằng cách tìm k điểm lân cận gần nhất trong tập dữ liệu huấn luyện.</a:t>
            </a:r>
            <a:endParaRPr lang="en-US" sz="1750"/>
          </a:p>
        </p:txBody>
      </p:sp>
      <p:sp>
        <p:nvSpPr>
          <p:cNvPr id="5" name="Text 3"/>
          <p:cNvSpPr/>
          <p:nvPr/>
        </p:nvSpPr>
        <p:spPr>
          <a:xfrm>
            <a:off x="7599521" y="3815715"/>
            <a:ext cx="4155519" cy="354330"/>
          </a:xfrm>
          <a:prstGeom prst="rect">
            <a:avLst/>
          </a:prstGeom>
          <a:noFill/>
          <a:ln/>
        </p:spPr>
        <p:txBody>
          <a:bodyPr wrap="none" lIns="0" tIns="0" rIns="0" bIns="0" rtlCol="0" anchor="t"/>
          <a:lstStyle/>
          <a:p>
            <a:pPr marL="0" indent="0" algn="just">
              <a:lnSpc>
                <a:spcPts val="2750"/>
              </a:lnSpc>
              <a:buNone/>
            </a:pPr>
            <a:r>
              <a:rPr lang="en-US" sz="2200">
                <a:solidFill>
                  <a:srgbClr val="FFFFFF"/>
                </a:solidFill>
                <a:ea typeface="Fraunces Medium" pitchFamily="34" charset="-122"/>
                <a:cs typeface="Fraunces Medium" pitchFamily="34" charset="-120"/>
              </a:rPr>
              <a:t>Support Vector Machine (SVM)</a:t>
            </a:r>
            <a:endParaRPr lang="en-US" sz="220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gn="just">
              <a:lnSpc>
                <a:spcPts val="2850"/>
              </a:lnSpc>
              <a:buNone/>
            </a:pPr>
            <a:r>
              <a:rPr lang="en-US" sz="1750">
                <a:solidFill>
                  <a:srgbClr val="EBECEF"/>
                </a:solidFill>
                <a:ea typeface="Epilogue" pitchFamily="34" charset="-122"/>
                <a:cs typeface="Epilogue" pitchFamily="34" charset="-120"/>
              </a:rPr>
              <a:t>Tìm kiếm một siêu phẳng tối ưu để phân tách các lớp dữ liệu, tối đa hóa khoảng cách giữa các điểm dữ liệu gần nhất.</a:t>
            </a:r>
            <a:endParaRPr lang="en-US" sz="1750"/>
          </a:p>
        </p:txBody>
      </p:sp>
      <p:sp>
        <p:nvSpPr>
          <p:cNvPr id="8" name="Rectangle 7">
            <a:extLst>
              <a:ext uri="{FF2B5EF4-FFF2-40B4-BE49-F238E27FC236}">
                <a16:creationId xmlns:a16="http://schemas.microsoft.com/office/drawing/2014/main" id="{A0B549FD-B6B3-C786-CAD9-097A5C5ACFF6}"/>
              </a:ext>
            </a:extLst>
          </p:cNvPr>
          <p:cNvSpPr/>
          <p:nvPr/>
        </p:nvSpPr>
        <p:spPr>
          <a:xfrm>
            <a:off x="12732152" y="7731889"/>
            <a:ext cx="1898248" cy="497711"/>
          </a:xfrm>
          <a:prstGeom prst="rect">
            <a:avLst/>
          </a:prstGeom>
          <a:solidFill>
            <a:srgbClr val="080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52356"/>
            <a:ext cx="7556421" cy="2126337"/>
          </a:xfrm>
          <a:prstGeom prst="rect">
            <a:avLst/>
          </a:prstGeom>
          <a:noFill/>
          <a:ln/>
        </p:spPr>
        <p:txBody>
          <a:bodyPr wrap="square" lIns="0" tIns="0" rIns="0" bIns="0" rtlCol="0" anchor="t"/>
          <a:lstStyle/>
          <a:p>
            <a:pPr marL="0" indent="0">
              <a:lnSpc>
                <a:spcPts val="5550"/>
              </a:lnSpc>
              <a:buNone/>
            </a:pPr>
            <a:r>
              <a:rPr lang="en-US" sz="4450">
                <a:solidFill>
                  <a:srgbClr val="FFFFFF"/>
                </a:solidFill>
                <a:ea typeface="Fraunces Medium" pitchFamily="34" charset="-122"/>
                <a:cs typeface="Fraunces Medium" pitchFamily="34" charset="-120"/>
              </a:rPr>
              <a:t>Kỹ thuật Nhận dạng: Convolutional Neural Network (CNN)</a:t>
            </a:r>
            <a:endParaRPr lang="en-US" sz="4450"/>
          </a:p>
        </p:txBody>
      </p:sp>
      <p:sp>
        <p:nvSpPr>
          <p:cNvPr id="4" name="Shape 1"/>
          <p:cNvSpPr/>
          <p:nvPr/>
        </p:nvSpPr>
        <p:spPr>
          <a:xfrm>
            <a:off x="793790" y="3474006"/>
            <a:ext cx="510302" cy="510302"/>
          </a:xfrm>
          <a:prstGeom prst="roundRect">
            <a:avLst>
              <a:gd name="adj" fmla="val 18669"/>
            </a:avLst>
          </a:prstGeom>
          <a:solidFill>
            <a:srgbClr val="283157"/>
          </a:solidFill>
          <a:ln w="7620">
            <a:solidFill>
              <a:srgbClr val="414A70"/>
            </a:solidFill>
            <a:prstDash val="solid"/>
          </a:ln>
        </p:spPr>
        <p:txBody>
          <a:bodyPr/>
          <a:lstStyle/>
          <a:p>
            <a:endParaRPr lang="en-US"/>
          </a:p>
        </p:txBody>
      </p:sp>
      <p:sp>
        <p:nvSpPr>
          <p:cNvPr id="5" name="Text 2"/>
          <p:cNvSpPr/>
          <p:nvPr/>
        </p:nvSpPr>
        <p:spPr>
          <a:xfrm>
            <a:off x="970955" y="3559016"/>
            <a:ext cx="155972" cy="340281"/>
          </a:xfrm>
          <a:prstGeom prst="rect">
            <a:avLst/>
          </a:prstGeom>
          <a:noFill/>
          <a:ln/>
        </p:spPr>
        <p:txBody>
          <a:bodyPr wrap="none" lIns="0" tIns="0" rIns="0" bIns="0" rtlCol="0" anchor="t"/>
          <a:lstStyle/>
          <a:p>
            <a:pPr marL="0" indent="0" algn="ctr">
              <a:lnSpc>
                <a:spcPts val="2650"/>
              </a:lnSpc>
              <a:buNone/>
            </a:pPr>
            <a:r>
              <a:rPr lang="en-US" sz="2650">
                <a:solidFill>
                  <a:srgbClr val="EBECEF"/>
                </a:solidFill>
                <a:ea typeface="Fraunces Medium" pitchFamily="34" charset="-122"/>
                <a:cs typeface="Fraunces Medium" pitchFamily="34" charset="-120"/>
              </a:rPr>
              <a:t>1</a:t>
            </a:r>
            <a:endParaRPr lang="en-US" sz="2650"/>
          </a:p>
        </p:txBody>
      </p:sp>
      <p:sp>
        <p:nvSpPr>
          <p:cNvPr id="6" name="Text 3"/>
          <p:cNvSpPr/>
          <p:nvPr/>
        </p:nvSpPr>
        <p:spPr>
          <a:xfrm>
            <a:off x="1530906" y="3474006"/>
            <a:ext cx="2835235" cy="354330"/>
          </a:xfrm>
          <a:prstGeom prst="rect">
            <a:avLst/>
          </a:prstGeom>
          <a:noFill/>
          <a:ln/>
        </p:spPr>
        <p:txBody>
          <a:bodyPr wrap="none" lIns="0" tIns="0" rIns="0" bIns="0" rtlCol="0" anchor="t"/>
          <a:lstStyle/>
          <a:p>
            <a:pPr marL="0" indent="0">
              <a:lnSpc>
                <a:spcPts val="2750"/>
              </a:lnSpc>
              <a:buNone/>
            </a:pPr>
            <a:r>
              <a:rPr lang="en-US" sz="2200">
                <a:solidFill>
                  <a:srgbClr val="EBECEF"/>
                </a:solidFill>
                <a:ea typeface="Fraunces Medium" pitchFamily="34" charset="-122"/>
                <a:cs typeface="Fraunces Medium" pitchFamily="34" charset="-120"/>
              </a:rPr>
              <a:t>Lớp Tích chập</a:t>
            </a:r>
            <a:endParaRPr lang="en-US" sz="2200"/>
          </a:p>
        </p:txBody>
      </p:sp>
      <p:sp>
        <p:nvSpPr>
          <p:cNvPr id="7" name="Text 4"/>
          <p:cNvSpPr/>
          <p:nvPr/>
        </p:nvSpPr>
        <p:spPr>
          <a:xfrm>
            <a:off x="1530906" y="3964424"/>
            <a:ext cx="2927747" cy="1814513"/>
          </a:xfrm>
          <a:prstGeom prst="rect">
            <a:avLst/>
          </a:prstGeom>
          <a:noFill/>
          <a:ln/>
        </p:spPr>
        <p:txBody>
          <a:bodyPr wrap="square" lIns="0" tIns="0" rIns="0" bIns="0" rtlCol="0" anchor="t"/>
          <a:lstStyle/>
          <a:p>
            <a:pPr marL="0" indent="0">
              <a:lnSpc>
                <a:spcPts val="2850"/>
              </a:lnSpc>
              <a:buNone/>
            </a:pPr>
            <a:r>
              <a:rPr lang="en-US" sz="1750">
                <a:solidFill>
                  <a:srgbClr val="EBECEF"/>
                </a:solidFill>
                <a:ea typeface="Epilogue" pitchFamily="34" charset="-122"/>
                <a:cs typeface="Epilogue" pitchFamily="34" charset="-120"/>
              </a:rPr>
              <a:t>Học các đặc trưng thông qua các phép tích chập (convolution), trích xuất các mẫu quan trọng từ dữ liệu ảnh.</a:t>
            </a:r>
            <a:endParaRPr lang="en-US" sz="1750"/>
          </a:p>
        </p:txBody>
      </p:sp>
      <p:sp>
        <p:nvSpPr>
          <p:cNvPr id="8" name="Shape 5"/>
          <p:cNvSpPr/>
          <p:nvPr/>
        </p:nvSpPr>
        <p:spPr>
          <a:xfrm>
            <a:off x="4685467" y="3474006"/>
            <a:ext cx="510302" cy="510302"/>
          </a:xfrm>
          <a:prstGeom prst="roundRect">
            <a:avLst>
              <a:gd name="adj" fmla="val 18669"/>
            </a:avLst>
          </a:prstGeom>
          <a:solidFill>
            <a:srgbClr val="283157"/>
          </a:solidFill>
          <a:ln w="7620">
            <a:solidFill>
              <a:srgbClr val="414A70"/>
            </a:solidFill>
            <a:prstDash val="solid"/>
          </a:ln>
        </p:spPr>
        <p:txBody>
          <a:bodyPr/>
          <a:lstStyle/>
          <a:p>
            <a:endParaRPr lang="en-US"/>
          </a:p>
        </p:txBody>
      </p:sp>
      <p:sp>
        <p:nvSpPr>
          <p:cNvPr id="9" name="Text 6"/>
          <p:cNvSpPr/>
          <p:nvPr/>
        </p:nvSpPr>
        <p:spPr>
          <a:xfrm>
            <a:off x="4837509" y="3559016"/>
            <a:ext cx="206216" cy="340281"/>
          </a:xfrm>
          <a:prstGeom prst="rect">
            <a:avLst/>
          </a:prstGeom>
          <a:noFill/>
          <a:ln/>
        </p:spPr>
        <p:txBody>
          <a:bodyPr wrap="none" lIns="0" tIns="0" rIns="0" bIns="0" rtlCol="0" anchor="t"/>
          <a:lstStyle/>
          <a:p>
            <a:pPr marL="0" indent="0" algn="ctr">
              <a:lnSpc>
                <a:spcPts val="2650"/>
              </a:lnSpc>
              <a:buNone/>
            </a:pPr>
            <a:r>
              <a:rPr lang="en-US" sz="2650">
                <a:solidFill>
                  <a:srgbClr val="EBECEF"/>
                </a:solidFill>
                <a:ea typeface="Fraunces Medium" pitchFamily="34" charset="-122"/>
                <a:cs typeface="Fraunces Medium" pitchFamily="34" charset="-120"/>
              </a:rPr>
              <a:t>2</a:t>
            </a:r>
            <a:endParaRPr lang="en-US" sz="2650"/>
          </a:p>
        </p:txBody>
      </p:sp>
      <p:sp>
        <p:nvSpPr>
          <p:cNvPr id="10" name="Text 7"/>
          <p:cNvSpPr/>
          <p:nvPr/>
        </p:nvSpPr>
        <p:spPr>
          <a:xfrm>
            <a:off x="5422583" y="3474006"/>
            <a:ext cx="2835235" cy="354330"/>
          </a:xfrm>
          <a:prstGeom prst="rect">
            <a:avLst/>
          </a:prstGeom>
          <a:noFill/>
          <a:ln/>
        </p:spPr>
        <p:txBody>
          <a:bodyPr wrap="none" lIns="0" tIns="0" rIns="0" bIns="0" rtlCol="0" anchor="t"/>
          <a:lstStyle/>
          <a:p>
            <a:pPr marL="0" indent="0">
              <a:lnSpc>
                <a:spcPts val="2750"/>
              </a:lnSpc>
              <a:buNone/>
            </a:pPr>
            <a:r>
              <a:rPr lang="en-US" sz="2200">
                <a:solidFill>
                  <a:srgbClr val="EBECEF"/>
                </a:solidFill>
                <a:ea typeface="Fraunces Medium" pitchFamily="34" charset="-122"/>
                <a:cs typeface="Fraunces Medium" pitchFamily="34" charset="-120"/>
              </a:rPr>
              <a:t>Lớp Pooling</a:t>
            </a:r>
            <a:endParaRPr lang="en-US" sz="2200"/>
          </a:p>
        </p:txBody>
      </p:sp>
      <p:sp>
        <p:nvSpPr>
          <p:cNvPr id="11" name="Text 8"/>
          <p:cNvSpPr/>
          <p:nvPr/>
        </p:nvSpPr>
        <p:spPr>
          <a:xfrm>
            <a:off x="5422583" y="3964424"/>
            <a:ext cx="2927747" cy="1451610"/>
          </a:xfrm>
          <a:prstGeom prst="rect">
            <a:avLst/>
          </a:prstGeom>
          <a:noFill/>
          <a:ln/>
        </p:spPr>
        <p:txBody>
          <a:bodyPr wrap="square" lIns="0" tIns="0" rIns="0" bIns="0" rtlCol="0" anchor="t"/>
          <a:lstStyle/>
          <a:p>
            <a:pPr marL="0" indent="0">
              <a:lnSpc>
                <a:spcPts val="2850"/>
              </a:lnSpc>
              <a:buNone/>
            </a:pPr>
            <a:r>
              <a:rPr lang="en-US" sz="1750">
                <a:solidFill>
                  <a:srgbClr val="EBECEF"/>
                </a:solidFill>
                <a:ea typeface="Epilogue" pitchFamily="34" charset="-122"/>
                <a:cs typeface="Epilogue" pitchFamily="34" charset="-120"/>
              </a:rPr>
              <a:t>Giảm kích thước dữ liệu, giữ lại các đặc trưng quan trọng và loại bỏ thông tin thừa.</a:t>
            </a:r>
            <a:endParaRPr lang="en-US" sz="1750"/>
          </a:p>
        </p:txBody>
      </p:sp>
      <p:sp>
        <p:nvSpPr>
          <p:cNvPr id="12" name="Shape 9"/>
          <p:cNvSpPr/>
          <p:nvPr/>
        </p:nvSpPr>
        <p:spPr>
          <a:xfrm>
            <a:off x="793790" y="6260902"/>
            <a:ext cx="510302" cy="510302"/>
          </a:xfrm>
          <a:prstGeom prst="roundRect">
            <a:avLst>
              <a:gd name="adj" fmla="val 18669"/>
            </a:avLst>
          </a:prstGeom>
          <a:solidFill>
            <a:srgbClr val="283157"/>
          </a:solidFill>
          <a:ln w="7620">
            <a:solidFill>
              <a:srgbClr val="414A70"/>
            </a:solidFill>
            <a:prstDash val="solid"/>
          </a:ln>
        </p:spPr>
        <p:txBody>
          <a:bodyPr/>
          <a:lstStyle/>
          <a:p>
            <a:endParaRPr lang="en-US"/>
          </a:p>
        </p:txBody>
      </p:sp>
      <p:sp>
        <p:nvSpPr>
          <p:cNvPr id="13" name="Text 10"/>
          <p:cNvSpPr/>
          <p:nvPr/>
        </p:nvSpPr>
        <p:spPr>
          <a:xfrm>
            <a:off x="955000" y="6345912"/>
            <a:ext cx="187881" cy="340281"/>
          </a:xfrm>
          <a:prstGeom prst="rect">
            <a:avLst/>
          </a:prstGeom>
          <a:noFill/>
          <a:ln/>
        </p:spPr>
        <p:txBody>
          <a:bodyPr wrap="none" lIns="0" tIns="0" rIns="0" bIns="0" rtlCol="0" anchor="t"/>
          <a:lstStyle/>
          <a:p>
            <a:pPr marL="0" indent="0" algn="ctr">
              <a:lnSpc>
                <a:spcPts val="2650"/>
              </a:lnSpc>
              <a:buNone/>
            </a:pPr>
            <a:r>
              <a:rPr lang="en-US" sz="2650">
                <a:solidFill>
                  <a:srgbClr val="EBECEF"/>
                </a:solidFill>
                <a:ea typeface="Fraunces Medium" pitchFamily="34" charset="-122"/>
                <a:cs typeface="Fraunces Medium" pitchFamily="34" charset="-120"/>
              </a:rPr>
              <a:t>3</a:t>
            </a:r>
            <a:endParaRPr lang="en-US" sz="2650"/>
          </a:p>
        </p:txBody>
      </p:sp>
      <p:sp>
        <p:nvSpPr>
          <p:cNvPr id="14" name="Text 11"/>
          <p:cNvSpPr/>
          <p:nvPr/>
        </p:nvSpPr>
        <p:spPr>
          <a:xfrm>
            <a:off x="1530906" y="6260902"/>
            <a:ext cx="2947987" cy="354330"/>
          </a:xfrm>
          <a:prstGeom prst="rect">
            <a:avLst/>
          </a:prstGeom>
          <a:noFill/>
          <a:ln/>
        </p:spPr>
        <p:txBody>
          <a:bodyPr wrap="none" lIns="0" tIns="0" rIns="0" bIns="0" rtlCol="0" anchor="t"/>
          <a:lstStyle/>
          <a:p>
            <a:pPr marL="0" indent="0">
              <a:lnSpc>
                <a:spcPts val="2750"/>
              </a:lnSpc>
              <a:buNone/>
            </a:pPr>
            <a:r>
              <a:rPr lang="en-US" sz="2200">
                <a:solidFill>
                  <a:srgbClr val="EBECEF"/>
                </a:solidFill>
                <a:ea typeface="Fraunces Medium" pitchFamily="34" charset="-122"/>
                <a:cs typeface="Fraunces Medium" pitchFamily="34" charset="-120"/>
              </a:rPr>
              <a:t>Lớp Kết nối Toàn diện</a:t>
            </a:r>
            <a:endParaRPr lang="en-US" sz="2200"/>
          </a:p>
        </p:txBody>
      </p:sp>
      <p:sp>
        <p:nvSpPr>
          <p:cNvPr id="15" name="Text 12"/>
          <p:cNvSpPr/>
          <p:nvPr/>
        </p:nvSpPr>
        <p:spPr>
          <a:xfrm>
            <a:off x="1530906" y="6751320"/>
            <a:ext cx="6819305" cy="725805"/>
          </a:xfrm>
          <a:prstGeom prst="rect">
            <a:avLst/>
          </a:prstGeom>
          <a:noFill/>
          <a:ln/>
        </p:spPr>
        <p:txBody>
          <a:bodyPr wrap="square" lIns="0" tIns="0" rIns="0" bIns="0" rtlCol="0" anchor="t"/>
          <a:lstStyle/>
          <a:p>
            <a:pPr marL="0" indent="0">
              <a:lnSpc>
                <a:spcPts val="2850"/>
              </a:lnSpc>
              <a:buNone/>
            </a:pPr>
            <a:r>
              <a:rPr lang="en-US" sz="1750">
                <a:solidFill>
                  <a:srgbClr val="EBECEF"/>
                </a:solidFill>
                <a:ea typeface="Epilogue" pitchFamily="34" charset="-122"/>
                <a:cs typeface="Epilogue" pitchFamily="34" charset="-120"/>
              </a:rPr>
              <a:t>Kết nối các đặc trưng được trích xuất và đưa ra dự đoán cuối cùng.</a:t>
            </a:r>
            <a:endParaRPr lang="en-US" sz="175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42192"/>
            <a:ext cx="9261038" cy="708779"/>
          </a:xfrm>
          <a:prstGeom prst="rect">
            <a:avLst/>
          </a:prstGeom>
          <a:noFill/>
          <a:ln/>
        </p:spPr>
        <p:txBody>
          <a:bodyPr wrap="none" lIns="0" tIns="0" rIns="0" bIns="0" rtlCol="0" anchor="t"/>
          <a:lstStyle/>
          <a:p>
            <a:pPr marL="0" indent="0">
              <a:lnSpc>
                <a:spcPts val="5550"/>
              </a:lnSpc>
              <a:buNone/>
            </a:pPr>
            <a:r>
              <a:rPr lang="en-US" sz="4450">
                <a:solidFill>
                  <a:srgbClr val="FFFFFF"/>
                </a:solidFill>
                <a:ea typeface="Fraunces Medium" pitchFamily="34" charset="-122"/>
                <a:cs typeface="Fraunces Medium" pitchFamily="34" charset="-120"/>
              </a:rPr>
              <a:t>Hệ thống Nhận diện: Mô hình </a:t>
            </a:r>
            <a:r>
              <a:rPr lang="en-US" sz="4450" smtClean="0">
                <a:solidFill>
                  <a:srgbClr val="FFFFFF"/>
                </a:solidFill>
                <a:ea typeface="Fraunces Medium" pitchFamily="34" charset="-122"/>
                <a:cs typeface="Fraunces Medium" pitchFamily="34" charset="-120"/>
              </a:rPr>
              <a:t>CNN</a:t>
            </a:r>
            <a:endParaRPr lang="en-US" sz="4450"/>
          </a:p>
        </p:txBody>
      </p:sp>
      <p:pic>
        <p:nvPicPr>
          <p:cNvPr id="3" name="Image 0" descr="preencoded.png"/>
          <p:cNvPicPr>
            <a:picLocks noChangeAspect="1"/>
          </p:cNvPicPr>
          <p:nvPr/>
        </p:nvPicPr>
        <p:blipFill>
          <a:blip r:embed="rId3"/>
          <a:stretch>
            <a:fillRect/>
          </a:stretch>
        </p:blipFill>
        <p:spPr>
          <a:xfrm>
            <a:off x="3247430" y="2504599"/>
            <a:ext cx="1614011" cy="807958"/>
          </a:xfrm>
          <a:prstGeom prst="rect">
            <a:avLst/>
          </a:prstGeom>
        </p:spPr>
      </p:pic>
      <p:sp>
        <p:nvSpPr>
          <p:cNvPr id="4" name="Text 1"/>
          <p:cNvSpPr/>
          <p:nvPr/>
        </p:nvSpPr>
        <p:spPr>
          <a:xfrm>
            <a:off x="3989427" y="2768918"/>
            <a:ext cx="130016" cy="453509"/>
          </a:xfrm>
          <a:prstGeom prst="rect">
            <a:avLst/>
          </a:prstGeom>
          <a:noFill/>
          <a:ln/>
        </p:spPr>
        <p:txBody>
          <a:bodyPr wrap="none" lIns="0" tIns="0" rIns="0" bIns="0" rtlCol="0" anchor="t"/>
          <a:lstStyle/>
          <a:p>
            <a:pPr marL="0" indent="0" algn="ctr">
              <a:lnSpc>
                <a:spcPts val="3550"/>
              </a:lnSpc>
              <a:buNone/>
            </a:pPr>
            <a:r>
              <a:rPr lang="en-US" sz="2200">
                <a:solidFill>
                  <a:srgbClr val="EBECEF"/>
                </a:solidFill>
              </a:rPr>
              <a:t>4</a:t>
            </a:r>
            <a:endParaRPr lang="en-US" sz="2200"/>
          </a:p>
        </p:txBody>
      </p:sp>
      <p:sp>
        <p:nvSpPr>
          <p:cNvPr id="5" name="Text 2"/>
          <p:cNvSpPr/>
          <p:nvPr/>
        </p:nvSpPr>
        <p:spPr>
          <a:xfrm>
            <a:off x="5088255" y="2731413"/>
            <a:ext cx="1305520" cy="354330"/>
          </a:xfrm>
          <a:prstGeom prst="rect">
            <a:avLst/>
          </a:prstGeom>
          <a:noFill/>
          <a:ln/>
        </p:spPr>
        <p:txBody>
          <a:bodyPr wrap="none" lIns="0" tIns="0" rIns="0" bIns="0" rtlCol="0" anchor="t"/>
          <a:lstStyle/>
          <a:p>
            <a:pPr marL="0" indent="0" algn="l">
              <a:lnSpc>
                <a:spcPts val="2750"/>
              </a:lnSpc>
              <a:buNone/>
            </a:pPr>
            <a:r>
              <a:rPr lang="en-US" sz="2200" smtClean="0">
                <a:solidFill>
                  <a:srgbClr val="EBECEF"/>
                </a:solidFill>
                <a:ea typeface="Fraunces Medium" pitchFamily="34" charset="-122"/>
                <a:cs typeface="Fraunces Medium" pitchFamily="34" charset="-120"/>
              </a:rPr>
              <a:t>Nhận Dạng</a:t>
            </a:r>
            <a:endParaRPr lang="en-US" sz="2200"/>
          </a:p>
        </p:txBody>
      </p:sp>
      <p:sp>
        <p:nvSpPr>
          <p:cNvPr id="6" name="Shape 3"/>
          <p:cNvSpPr/>
          <p:nvPr/>
        </p:nvSpPr>
        <p:spPr>
          <a:xfrm>
            <a:off x="4918115" y="3325654"/>
            <a:ext cx="8861822" cy="15240"/>
          </a:xfrm>
          <a:prstGeom prst="roundRect">
            <a:avLst>
              <a:gd name="adj" fmla="val 625116"/>
            </a:avLst>
          </a:prstGeom>
          <a:solidFill>
            <a:srgbClr val="414A70"/>
          </a:solidFill>
          <a:ln/>
        </p:spPr>
        <p:txBody>
          <a:bodyPr/>
          <a:lstStyle/>
          <a:p>
            <a:endParaRPr lang="en-US"/>
          </a:p>
        </p:txBody>
      </p:sp>
      <p:pic>
        <p:nvPicPr>
          <p:cNvPr id="7" name="Image 1" descr="preencoded.png"/>
          <p:cNvPicPr>
            <a:picLocks noChangeAspect="1"/>
          </p:cNvPicPr>
          <p:nvPr/>
        </p:nvPicPr>
        <p:blipFill>
          <a:blip r:embed="rId4"/>
          <a:stretch>
            <a:fillRect/>
          </a:stretch>
        </p:blipFill>
        <p:spPr>
          <a:xfrm>
            <a:off x="2440424" y="3369231"/>
            <a:ext cx="3228022" cy="807958"/>
          </a:xfrm>
          <a:prstGeom prst="rect">
            <a:avLst/>
          </a:prstGeom>
        </p:spPr>
      </p:pic>
      <p:sp>
        <p:nvSpPr>
          <p:cNvPr id="8" name="Text 4"/>
          <p:cNvSpPr/>
          <p:nvPr/>
        </p:nvSpPr>
        <p:spPr>
          <a:xfrm>
            <a:off x="3968472" y="3546396"/>
            <a:ext cx="171807" cy="453509"/>
          </a:xfrm>
          <a:prstGeom prst="rect">
            <a:avLst/>
          </a:prstGeom>
          <a:noFill/>
          <a:ln/>
        </p:spPr>
        <p:txBody>
          <a:bodyPr wrap="none" lIns="0" tIns="0" rIns="0" bIns="0" rtlCol="0" anchor="t"/>
          <a:lstStyle/>
          <a:p>
            <a:pPr marL="0" indent="0" algn="ctr">
              <a:lnSpc>
                <a:spcPts val="3550"/>
              </a:lnSpc>
              <a:buNone/>
            </a:pPr>
            <a:r>
              <a:rPr lang="en-US" sz="2200" smtClean="0">
                <a:solidFill>
                  <a:srgbClr val="EBECEF"/>
                </a:solidFill>
                <a:ea typeface="Fraunces Medium" pitchFamily="34" charset="-122"/>
                <a:cs typeface="Fraunces Medium" pitchFamily="34" charset="-120"/>
              </a:rPr>
              <a:t>3</a:t>
            </a:r>
            <a:endParaRPr lang="en-US" sz="2200"/>
          </a:p>
        </p:txBody>
      </p:sp>
      <p:sp>
        <p:nvSpPr>
          <p:cNvPr id="9" name="Text 5"/>
          <p:cNvSpPr/>
          <p:nvPr/>
        </p:nvSpPr>
        <p:spPr>
          <a:xfrm>
            <a:off x="5895261" y="3596045"/>
            <a:ext cx="2739628" cy="354330"/>
          </a:xfrm>
          <a:prstGeom prst="rect">
            <a:avLst/>
          </a:prstGeom>
          <a:noFill/>
          <a:ln/>
        </p:spPr>
        <p:txBody>
          <a:bodyPr wrap="none" lIns="0" tIns="0" rIns="0" bIns="0" rtlCol="0" anchor="t"/>
          <a:lstStyle/>
          <a:p>
            <a:pPr marL="0" indent="0" algn="l">
              <a:lnSpc>
                <a:spcPts val="2750"/>
              </a:lnSpc>
              <a:buNone/>
            </a:pPr>
            <a:r>
              <a:rPr lang="en-US" sz="2200" smtClean="0">
                <a:solidFill>
                  <a:srgbClr val="EBECEF"/>
                </a:solidFill>
                <a:ea typeface="Fraunces Medium" pitchFamily="34" charset="-122"/>
                <a:cs typeface="Fraunces Medium" pitchFamily="34" charset="-120"/>
              </a:rPr>
              <a:t>Huấn luyện mô hình</a:t>
            </a:r>
            <a:endParaRPr lang="en-US" sz="2200"/>
          </a:p>
        </p:txBody>
      </p:sp>
      <p:sp>
        <p:nvSpPr>
          <p:cNvPr id="10" name="Shape 6"/>
          <p:cNvSpPr/>
          <p:nvPr/>
        </p:nvSpPr>
        <p:spPr>
          <a:xfrm>
            <a:off x="5725120" y="4190286"/>
            <a:ext cx="8054816" cy="15240"/>
          </a:xfrm>
          <a:prstGeom prst="roundRect">
            <a:avLst>
              <a:gd name="adj" fmla="val 625116"/>
            </a:avLst>
          </a:prstGeom>
          <a:solidFill>
            <a:srgbClr val="414A70"/>
          </a:solidFill>
          <a:ln/>
        </p:spPr>
        <p:txBody>
          <a:bodyPr/>
          <a:lstStyle/>
          <a:p>
            <a:endParaRPr lang="en-US"/>
          </a:p>
        </p:txBody>
      </p:sp>
      <p:pic>
        <p:nvPicPr>
          <p:cNvPr id="11" name="Image 2" descr="preencoded.png"/>
          <p:cNvPicPr>
            <a:picLocks noChangeAspect="1"/>
          </p:cNvPicPr>
          <p:nvPr/>
        </p:nvPicPr>
        <p:blipFill>
          <a:blip r:embed="rId5"/>
          <a:stretch>
            <a:fillRect/>
          </a:stretch>
        </p:blipFill>
        <p:spPr>
          <a:xfrm>
            <a:off x="1633418" y="4233863"/>
            <a:ext cx="4842034" cy="807958"/>
          </a:xfrm>
          <a:prstGeom prst="rect">
            <a:avLst/>
          </a:prstGeom>
        </p:spPr>
      </p:pic>
      <p:sp>
        <p:nvSpPr>
          <p:cNvPr id="12" name="Text 7"/>
          <p:cNvSpPr/>
          <p:nvPr/>
        </p:nvSpPr>
        <p:spPr>
          <a:xfrm>
            <a:off x="3991977" y="4411028"/>
            <a:ext cx="156448" cy="453509"/>
          </a:xfrm>
          <a:prstGeom prst="rect">
            <a:avLst/>
          </a:prstGeom>
          <a:noFill/>
          <a:ln/>
        </p:spPr>
        <p:txBody>
          <a:bodyPr wrap="none" lIns="0" tIns="0" rIns="0" bIns="0" rtlCol="0" anchor="t"/>
          <a:lstStyle/>
          <a:p>
            <a:pPr marL="0" indent="0" algn="ctr">
              <a:lnSpc>
                <a:spcPts val="3550"/>
              </a:lnSpc>
              <a:buNone/>
            </a:pPr>
            <a:r>
              <a:rPr lang="en-US" sz="2200" smtClean="0">
                <a:solidFill>
                  <a:srgbClr val="EBECEF"/>
                </a:solidFill>
                <a:ea typeface="Fraunces Medium" pitchFamily="34" charset="-122"/>
                <a:cs typeface="Fraunces Medium" pitchFamily="34" charset="-120"/>
              </a:rPr>
              <a:t> 2 </a:t>
            </a:r>
            <a:endParaRPr lang="en-US" sz="2200"/>
          </a:p>
        </p:txBody>
      </p:sp>
      <p:sp>
        <p:nvSpPr>
          <p:cNvPr id="13" name="Text 8"/>
          <p:cNvSpPr/>
          <p:nvPr/>
        </p:nvSpPr>
        <p:spPr>
          <a:xfrm>
            <a:off x="6702266" y="4460677"/>
            <a:ext cx="2743081" cy="354330"/>
          </a:xfrm>
          <a:prstGeom prst="rect">
            <a:avLst/>
          </a:prstGeom>
          <a:noFill/>
          <a:ln/>
        </p:spPr>
        <p:txBody>
          <a:bodyPr wrap="none" lIns="0" tIns="0" rIns="0" bIns="0" rtlCol="0" anchor="t"/>
          <a:lstStyle/>
          <a:p>
            <a:pPr marL="0" indent="0" algn="l">
              <a:lnSpc>
                <a:spcPts val="2750"/>
              </a:lnSpc>
              <a:buNone/>
            </a:pPr>
            <a:r>
              <a:rPr lang="en-US" sz="2200" smtClean="0">
                <a:solidFill>
                  <a:srgbClr val="EBECEF"/>
                </a:solidFill>
                <a:ea typeface="Fraunces Medium" pitchFamily="34" charset="-122"/>
                <a:cs typeface="Fraunces Medium" pitchFamily="34" charset="-120"/>
              </a:rPr>
              <a:t>Trích xuất đặc trưng</a:t>
            </a:r>
            <a:endParaRPr lang="en-US" sz="2200"/>
          </a:p>
        </p:txBody>
      </p:sp>
      <p:sp>
        <p:nvSpPr>
          <p:cNvPr id="14" name="Shape 9"/>
          <p:cNvSpPr/>
          <p:nvPr/>
        </p:nvSpPr>
        <p:spPr>
          <a:xfrm>
            <a:off x="6532126" y="5054918"/>
            <a:ext cx="7247811" cy="15240"/>
          </a:xfrm>
          <a:prstGeom prst="roundRect">
            <a:avLst>
              <a:gd name="adj" fmla="val 625116"/>
            </a:avLst>
          </a:prstGeom>
          <a:solidFill>
            <a:srgbClr val="414A70"/>
          </a:solidFill>
          <a:ln/>
        </p:spPr>
        <p:txBody>
          <a:bodyPr/>
          <a:lstStyle/>
          <a:p>
            <a:endParaRPr lang="en-US"/>
          </a:p>
        </p:txBody>
      </p:sp>
      <p:pic>
        <p:nvPicPr>
          <p:cNvPr id="15" name="Image 3" descr="preencoded.png"/>
          <p:cNvPicPr>
            <a:picLocks noChangeAspect="1"/>
          </p:cNvPicPr>
          <p:nvPr/>
        </p:nvPicPr>
        <p:blipFill>
          <a:blip r:embed="rId6"/>
          <a:stretch>
            <a:fillRect/>
          </a:stretch>
        </p:blipFill>
        <p:spPr>
          <a:xfrm>
            <a:off x="826294" y="5098494"/>
            <a:ext cx="6456164" cy="807958"/>
          </a:xfrm>
          <a:prstGeom prst="rect">
            <a:avLst/>
          </a:prstGeom>
        </p:spPr>
      </p:pic>
      <p:sp>
        <p:nvSpPr>
          <p:cNvPr id="16" name="Text 10"/>
          <p:cNvSpPr/>
          <p:nvPr/>
        </p:nvSpPr>
        <p:spPr>
          <a:xfrm>
            <a:off x="3967639" y="5275659"/>
            <a:ext cx="173355" cy="453509"/>
          </a:xfrm>
          <a:prstGeom prst="rect">
            <a:avLst/>
          </a:prstGeom>
          <a:noFill/>
          <a:ln/>
        </p:spPr>
        <p:txBody>
          <a:bodyPr wrap="none" lIns="0" tIns="0" rIns="0" bIns="0" rtlCol="0" anchor="t"/>
          <a:lstStyle/>
          <a:p>
            <a:pPr marL="0" indent="0" algn="ctr">
              <a:lnSpc>
                <a:spcPts val="3550"/>
              </a:lnSpc>
              <a:buNone/>
            </a:pPr>
            <a:r>
              <a:rPr lang="en-US" sz="2200" smtClean="0">
                <a:solidFill>
                  <a:srgbClr val="EBECEF"/>
                </a:solidFill>
                <a:ea typeface="Fraunces Medium" pitchFamily="34" charset="-122"/>
                <a:cs typeface="Fraunces Medium" pitchFamily="34" charset="-120"/>
              </a:rPr>
              <a:t>1</a:t>
            </a:r>
            <a:endParaRPr lang="en-US" sz="2200"/>
          </a:p>
        </p:txBody>
      </p:sp>
      <p:sp>
        <p:nvSpPr>
          <p:cNvPr id="17" name="Text 11"/>
          <p:cNvSpPr/>
          <p:nvPr/>
        </p:nvSpPr>
        <p:spPr>
          <a:xfrm>
            <a:off x="7509272" y="5325308"/>
            <a:ext cx="1466255" cy="354330"/>
          </a:xfrm>
          <a:prstGeom prst="rect">
            <a:avLst/>
          </a:prstGeom>
          <a:noFill/>
          <a:ln/>
        </p:spPr>
        <p:txBody>
          <a:bodyPr wrap="none" lIns="0" tIns="0" rIns="0" bIns="0" rtlCol="0" anchor="t"/>
          <a:lstStyle/>
          <a:p>
            <a:pPr marL="0" indent="0" algn="l">
              <a:lnSpc>
                <a:spcPts val="2750"/>
              </a:lnSpc>
              <a:buNone/>
            </a:pPr>
            <a:r>
              <a:rPr lang="en-US" sz="2200" smtClean="0">
                <a:solidFill>
                  <a:srgbClr val="EBECEF"/>
                </a:solidFill>
                <a:ea typeface="Fraunces Medium" pitchFamily="34" charset="-122"/>
                <a:cs typeface="Fraunces Medium" pitchFamily="34" charset="-120"/>
              </a:rPr>
              <a:t>Tiền xử lý</a:t>
            </a:r>
            <a:endParaRPr lang="en-US" sz="2200"/>
          </a:p>
        </p:txBody>
      </p:sp>
      <p:sp>
        <p:nvSpPr>
          <p:cNvPr id="18" name="Text 12"/>
          <p:cNvSpPr/>
          <p:nvPr/>
        </p:nvSpPr>
        <p:spPr>
          <a:xfrm>
            <a:off x="793790" y="6161603"/>
            <a:ext cx="13042821" cy="725805"/>
          </a:xfrm>
          <a:prstGeom prst="rect">
            <a:avLst/>
          </a:prstGeom>
          <a:noFill/>
          <a:ln/>
        </p:spPr>
        <p:txBody>
          <a:bodyPr wrap="square" lIns="0" tIns="0" rIns="0" bIns="0" rtlCol="0" anchor="t"/>
          <a:lstStyle/>
          <a:p>
            <a:pPr marL="0" indent="0">
              <a:lnSpc>
                <a:spcPts val="2850"/>
              </a:lnSpc>
              <a:buNone/>
            </a:pPr>
            <a:r>
              <a:rPr lang="en-US" sz="1750">
                <a:solidFill>
                  <a:srgbClr val="EBECEF"/>
                </a:solidFill>
                <a:ea typeface="Epilogue" pitchFamily="34" charset="-122"/>
                <a:cs typeface="Epilogue" pitchFamily="34" charset="-120"/>
              </a:rPr>
              <a:t>Mô hình SVM với kernel tuyến tính được sử dụng để phân loại chữ số viết tay. Các đặc trưng được trích xuất từ ảnh đã được tiền xử lý.</a:t>
            </a:r>
            <a:endParaRPr lang="en-US" sz="1750"/>
          </a:p>
        </p:txBody>
      </p:sp>
      <p:sp>
        <p:nvSpPr>
          <p:cNvPr id="20" name="Rectangle 19">
            <a:extLst>
              <a:ext uri="{FF2B5EF4-FFF2-40B4-BE49-F238E27FC236}">
                <a16:creationId xmlns:a16="http://schemas.microsoft.com/office/drawing/2014/main" id="{CBEC9438-3176-B880-C9B5-EFA069EF3999}"/>
              </a:ext>
            </a:extLst>
          </p:cNvPr>
          <p:cNvSpPr/>
          <p:nvPr/>
        </p:nvSpPr>
        <p:spPr>
          <a:xfrm>
            <a:off x="12732152" y="7731889"/>
            <a:ext cx="1898248" cy="497711"/>
          </a:xfrm>
          <a:prstGeom prst="rect">
            <a:avLst/>
          </a:prstGeom>
          <a:solidFill>
            <a:srgbClr val="080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77133"/>
            <a:ext cx="6559629" cy="708779"/>
          </a:xfrm>
          <a:prstGeom prst="rect">
            <a:avLst/>
          </a:prstGeom>
          <a:noFill/>
          <a:ln/>
        </p:spPr>
        <p:txBody>
          <a:bodyPr wrap="none" lIns="0" tIns="0" rIns="0" bIns="0" rtlCol="0" anchor="t"/>
          <a:lstStyle/>
          <a:p>
            <a:pPr marL="0" indent="0">
              <a:lnSpc>
                <a:spcPts val="5550"/>
              </a:lnSpc>
              <a:buNone/>
            </a:pPr>
            <a:r>
              <a:rPr lang="en-US" sz="4450">
                <a:solidFill>
                  <a:srgbClr val="FFFFFF"/>
                </a:solidFill>
                <a:ea typeface="Fraunces Medium" pitchFamily="34" charset="-122"/>
                <a:cs typeface="Fraunces Medium" pitchFamily="34" charset="-120"/>
              </a:rPr>
              <a:t>Giai đoạn Tiền xử lý Ảnh</a:t>
            </a:r>
            <a:endParaRPr lang="en-US" sz="4450"/>
          </a:p>
        </p:txBody>
      </p:sp>
      <p:pic>
        <p:nvPicPr>
          <p:cNvPr id="4" name="Image 1" descr="preencoded.png"/>
          <p:cNvPicPr>
            <a:picLocks noChangeAspect="1"/>
          </p:cNvPicPr>
          <p:nvPr/>
        </p:nvPicPr>
        <p:blipFill>
          <a:blip r:embed="rId4"/>
          <a:stretch>
            <a:fillRect/>
          </a:stretch>
        </p:blipFill>
        <p:spPr>
          <a:xfrm>
            <a:off x="793790" y="1926074"/>
            <a:ext cx="566976" cy="566976"/>
          </a:xfrm>
          <a:prstGeom prst="rect">
            <a:avLst/>
          </a:prstGeom>
        </p:spPr>
      </p:pic>
      <p:sp>
        <p:nvSpPr>
          <p:cNvPr id="5" name="Text 1"/>
          <p:cNvSpPr/>
          <p:nvPr/>
        </p:nvSpPr>
        <p:spPr>
          <a:xfrm>
            <a:off x="793790" y="2719864"/>
            <a:ext cx="2947392" cy="354330"/>
          </a:xfrm>
          <a:prstGeom prst="rect">
            <a:avLst/>
          </a:prstGeom>
          <a:noFill/>
          <a:ln/>
        </p:spPr>
        <p:txBody>
          <a:bodyPr wrap="none" lIns="0" tIns="0" rIns="0" bIns="0" rtlCol="0" anchor="t"/>
          <a:lstStyle/>
          <a:p>
            <a:pPr marL="0" indent="0" algn="l">
              <a:lnSpc>
                <a:spcPts val="2750"/>
              </a:lnSpc>
              <a:buNone/>
            </a:pPr>
            <a:r>
              <a:rPr lang="en-US" sz="2200">
                <a:solidFill>
                  <a:srgbClr val="EBECEF"/>
                </a:solidFill>
                <a:ea typeface="Fraunces Medium" pitchFamily="34" charset="-122"/>
                <a:cs typeface="Fraunces Medium" pitchFamily="34" charset="-120"/>
              </a:rPr>
              <a:t>Chuyển sang ảnh xám</a:t>
            </a:r>
            <a:endParaRPr lang="en-US" sz="2200"/>
          </a:p>
        </p:txBody>
      </p:sp>
      <p:sp>
        <p:nvSpPr>
          <p:cNvPr id="6" name="Text 2"/>
          <p:cNvSpPr/>
          <p:nvPr/>
        </p:nvSpPr>
        <p:spPr>
          <a:xfrm>
            <a:off x="793790" y="3210282"/>
            <a:ext cx="3608070" cy="1088708"/>
          </a:xfrm>
          <a:prstGeom prst="rect">
            <a:avLst/>
          </a:prstGeom>
          <a:noFill/>
          <a:ln/>
        </p:spPr>
        <p:txBody>
          <a:bodyPr wrap="square" lIns="0" tIns="0" rIns="0" bIns="0" rtlCol="0" anchor="t"/>
          <a:lstStyle/>
          <a:p>
            <a:pPr marL="0" indent="0" algn="l">
              <a:lnSpc>
                <a:spcPts val="2850"/>
              </a:lnSpc>
              <a:buNone/>
            </a:pPr>
            <a:r>
              <a:rPr lang="en-US" sz="1750">
                <a:solidFill>
                  <a:srgbClr val="EBECEF"/>
                </a:solidFill>
                <a:ea typeface="Epilogue" pitchFamily="34" charset="-122"/>
                <a:cs typeface="Epilogue" pitchFamily="34" charset="-120"/>
              </a:rPr>
              <a:t>Giảm kích thước dữ liệu, đơn giản hóa xử lý, tăng tính tương phản.</a:t>
            </a:r>
            <a:endParaRPr lang="en-US" sz="1750"/>
          </a:p>
        </p:txBody>
      </p:sp>
      <p:pic>
        <p:nvPicPr>
          <p:cNvPr id="7" name="Image 2" descr="preencoded.png"/>
          <p:cNvPicPr>
            <a:picLocks noChangeAspect="1"/>
          </p:cNvPicPr>
          <p:nvPr/>
        </p:nvPicPr>
        <p:blipFill>
          <a:blip r:embed="rId5"/>
          <a:stretch>
            <a:fillRect/>
          </a:stretch>
        </p:blipFill>
        <p:spPr>
          <a:xfrm>
            <a:off x="4742021" y="1926074"/>
            <a:ext cx="566976" cy="566976"/>
          </a:xfrm>
          <a:prstGeom prst="rect">
            <a:avLst/>
          </a:prstGeom>
        </p:spPr>
      </p:pic>
      <p:sp>
        <p:nvSpPr>
          <p:cNvPr id="8" name="Text 3"/>
          <p:cNvSpPr/>
          <p:nvPr/>
        </p:nvSpPr>
        <p:spPr>
          <a:xfrm>
            <a:off x="4742021" y="2719864"/>
            <a:ext cx="2835235" cy="354330"/>
          </a:xfrm>
          <a:prstGeom prst="rect">
            <a:avLst/>
          </a:prstGeom>
          <a:noFill/>
          <a:ln/>
        </p:spPr>
        <p:txBody>
          <a:bodyPr wrap="none" lIns="0" tIns="0" rIns="0" bIns="0" rtlCol="0" anchor="t"/>
          <a:lstStyle/>
          <a:p>
            <a:pPr marL="0" indent="0" algn="l">
              <a:lnSpc>
                <a:spcPts val="2750"/>
              </a:lnSpc>
              <a:buNone/>
            </a:pPr>
            <a:r>
              <a:rPr lang="en-US" sz="2200">
                <a:solidFill>
                  <a:srgbClr val="EBECEF"/>
                </a:solidFill>
                <a:ea typeface="Fraunces Medium" pitchFamily="34" charset="-122"/>
                <a:cs typeface="Fraunces Medium" pitchFamily="34" charset="-120"/>
              </a:rPr>
              <a:t>Làm mịn ảnh</a:t>
            </a:r>
            <a:endParaRPr lang="en-US" sz="2200"/>
          </a:p>
        </p:txBody>
      </p:sp>
      <p:sp>
        <p:nvSpPr>
          <p:cNvPr id="9" name="Text 4"/>
          <p:cNvSpPr/>
          <p:nvPr/>
        </p:nvSpPr>
        <p:spPr>
          <a:xfrm>
            <a:off x="4742021" y="3210282"/>
            <a:ext cx="3608189" cy="725805"/>
          </a:xfrm>
          <a:prstGeom prst="rect">
            <a:avLst/>
          </a:prstGeom>
          <a:noFill/>
          <a:ln/>
        </p:spPr>
        <p:txBody>
          <a:bodyPr wrap="square" lIns="0" tIns="0" rIns="0" bIns="0" rtlCol="0" anchor="t"/>
          <a:lstStyle/>
          <a:p>
            <a:pPr marL="0" indent="0" algn="l">
              <a:lnSpc>
                <a:spcPts val="2850"/>
              </a:lnSpc>
              <a:buNone/>
            </a:pPr>
            <a:r>
              <a:rPr lang="en-US" sz="1750">
                <a:solidFill>
                  <a:srgbClr val="EBECEF"/>
                </a:solidFill>
                <a:ea typeface="Epilogue" pitchFamily="34" charset="-122"/>
                <a:cs typeface="Epilogue" pitchFamily="34" charset="-120"/>
              </a:rPr>
              <a:t>Giảm nhiễu, làm mềm đường nét, cải thiện tính nhất quán.</a:t>
            </a:r>
            <a:endParaRPr lang="en-US" sz="1750"/>
          </a:p>
        </p:txBody>
      </p:sp>
      <p:pic>
        <p:nvPicPr>
          <p:cNvPr id="10" name="Image 3" descr="preencoded.png"/>
          <p:cNvPicPr>
            <a:picLocks noChangeAspect="1"/>
          </p:cNvPicPr>
          <p:nvPr/>
        </p:nvPicPr>
        <p:blipFill>
          <a:blip r:embed="rId6"/>
          <a:stretch>
            <a:fillRect/>
          </a:stretch>
        </p:blipFill>
        <p:spPr>
          <a:xfrm>
            <a:off x="793790" y="4979432"/>
            <a:ext cx="566976" cy="566976"/>
          </a:xfrm>
          <a:prstGeom prst="rect">
            <a:avLst/>
          </a:prstGeom>
        </p:spPr>
      </p:pic>
      <p:sp>
        <p:nvSpPr>
          <p:cNvPr id="11" name="Text 5"/>
          <p:cNvSpPr/>
          <p:nvPr/>
        </p:nvSpPr>
        <p:spPr>
          <a:xfrm>
            <a:off x="793790" y="5773222"/>
            <a:ext cx="2835235" cy="354330"/>
          </a:xfrm>
          <a:prstGeom prst="rect">
            <a:avLst/>
          </a:prstGeom>
          <a:noFill/>
          <a:ln/>
        </p:spPr>
        <p:txBody>
          <a:bodyPr wrap="none" lIns="0" tIns="0" rIns="0" bIns="0" rtlCol="0" anchor="t"/>
          <a:lstStyle/>
          <a:p>
            <a:pPr marL="0" indent="0" algn="l">
              <a:lnSpc>
                <a:spcPts val="2750"/>
              </a:lnSpc>
              <a:buNone/>
            </a:pPr>
            <a:r>
              <a:rPr lang="en-US" sz="2200">
                <a:solidFill>
                  <a:srgbClr val="EBECEF"/>
                </a:solidFill>
                <a:ea typeface="Fraunces Medium" pitchFamily="34" charset="-122"/>
                <a:cs typeface="Fraunces Medium" pitchFamily="34" charset="-120"/>
              </a:rPr>
              <a:t>Nhị phân hóa</a:t>
            </a:r>
            <a:endParaRPr lang="en-US" sz="2200"/>
          </a:p>
        </p:txBody>
      </p:sp>
      <p:sp>
        <p:nvSpPr>
          <p:cNvPr id="12" name="Text 6"/>
          <p:cNvSpPr/>
          <p:nvPr/>
        </p:nvSpPr>
        <p:spPr>
          <a:xfrm>
            <a:off x="793790" y="6263640"/>
            <a:ext cx="3608070" cy="1088708"/>
          </a:xfrm>
          <a:prstGeom prst="rect">
            <a:avLst/>
          </a:prstGeom>
          <a:noFill/>
          <a:ln/>
        </p:spPr>
        <p:txBody>
          <a:bodyPr wrap="square" lIns="0" tIns="0" rIns="0" bIns="0" rtlCol="0" anchor="t"/>
          <a:lstStyle/>
          <a:p>
            <a:pPr marL="0" indent="0" algn="l">
              <a:lnSpc>
                <a:spcPts val="2850"/>
              </a:lnSpc>
              <a:buNone/>
            </a:pPr>
            <a:r>
              <a:rPr lang="en-US" sz="1750">
                <a:solidFill>
                  <a:srgbClr val="EBECEF"/>
                </a:solidFill>
                <a:ea typeface="Epilogue" pitchFamily="34" charset="-122"/>
                <a:cs typeface="Epilogue" pitchFamily="34" charset="-120"/>
              </a:rPr>
              <a:t>Phân chia ảnh thành 2 phần: nền và chữ, giúp phân tách rõ ràng chữ số.</a:t>
            </a:r>
            <a:endParaRPr lang="en-US" sz="1750"/>
          </a:p>
        </p:txBody>
      </p:sp>
      <p:pic>
        <p:nvPicPr>
          <p:cNvPr id="13" name="Image 4" descr="preencoded.png"/>
          <p:cNvPicPr>
            <a:picLocks noChangeAspect="1"/>
          </p:cNvPicPr>
          <p:nvPr/>
        </p:nvPicPr>
        <p:blipFill>
          <a:blip r:embed="rId7"/>
          <a:stretch>
            <a:fillRect/>
          </a:stretch>
        </p:blipFill>
        <p:spPr>
          <a:xfrm>
            <a:off x="4742021" y="4979432"/>
            <a:ext cx="566976" cy="566976"/>
          </a:xfrm>
          <a:prstGeom prst="rect">
            <a:avLst/>
          </a:prstGeom>
        </p:spPr>
      </p:pic>
      <p:sp>
        <p:nvSpPr>
          <p:cNvPr id="14" name="Text 7"/>
          <p:cNvSpPr/>
          <p:nvPr/>
        </p:nvSpPr>
        <p:spPr>
          <a:xfrm>
            <a:off x="4742021" y="5773222"/>
            <a:ext cx="2936081" cy="354330"/>
          </a:xfrm>
          <a:prstGeom prst="rect">
            <a:avLst/>
          </a:prstGeom>
          <a:noFill/>
          <a:ln/>
        </p:spPr>
        <p:txBody>
          <a:bodyPr wrap="none" lIns="0" tIns="0" rIns="0" bIns="0" rtlCol="0" anchor="t"/>
          <a:lstStyle/>
          <a:p>
            <a:pPr marL="0" indent="0" algn="l">
              <a:lnSpc>
                <a:spcPts val="2750"/>
              </a:lnSpc>
              <a:buNone/>
            </a:pPr>
            <a:r>
              <a:rPr lang="en-US" sz="2200">
                <a:solidFill>
                  <a:srgbClr val="EBECEF"/>
                </a:solidFill>
                <a:ea typeface="Fraunces Medium" pitchFamily="34" charset="-122"/>
                <a:cs typeface="Fraunces Medium" pitchFamily="34" charset="-120"/>
              </a:rPr>
              <a:t>Chuẩn hóa kích thước</a:t>
            </a:r>
            <a:endParaRPr lang="en-US" sz="2200"/>
          </a:p>
        </p:txBody>
      </p:sp>
      <p:sp>
        <p:nvSpPr>
          <p:cNvPr id="15" name="Text 8"/>
          <p:cNvSpPr/>
          <p:nvPr/>
        </p:nvSpPr>
        <p:spPr>
          <a:xfrm>
            <a:off x="4742021" y="6263640"/>
            <a:ext cx="3608189" cy="1088708"/>
          </a:xfrm>
          <a:prstGeom prst="rect">
            <a:avLst/>
          </a:prstGeom>
          <a:noFill/>
          <a:ln/>
        </p:spPr>
        <p:txBody>
          <a:bodyPr wrap="square" lIns="0" tIns="0" rIns="0" bIns="0" rtlCol="0" anchor="t"/>
          <a:lstStyle/>
          <a:p>
            <a:pPr marL="0" indent="0" algn="l">
              <a:lnSpc>
                <a:spcPts val="2850"/>
              </a:lnSpc>
              <a:buNone/>
            </a:pPr>
            <a:r>
              <a:rPr lang="en-US" sz="1750">
                <a:solidFill>
                  <a:srgbClr val="EBECEF"/>
                </a:solidFill>
                <a:ea typeface="Epilogue" pitchFamily="34" charset="-122"/>
                <a:cs typeface="Epilogue" pitchFamily="34" charset="-120"/>
              </a:rPr>
              <a:t>Điều chỉnh kích thước ảnh để phù hợp với yêu cầu của mô hình nhận diện.</a:t>
            </a:r>
            <a:endParaRPr lang="en-US" sz="175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65967"/>
            <a:ext cx="6840379" cy="708779"/>
          </a:xfrm>
          <a:prstGeom prst="rect">
            <a:avLst/>
          </a:prstGeom>
          <a:noFill/>
          <a:ln/>
        </p:spPr>
        <p:txBody>
          <a:bodyPr wrap="none" lIns="0" tIns="0" rIns="0" bIns="0" rtlCol="0" anchor="t"/>
          <a:lstStyle/>
          <a:p>
            <a:pPr marL="0" indent="0">
              <a:lnSpc>
                <a:spcPts val="5550"/>
              </a:lnSpc>
              <a:buNone/>
            </a:pPr>
            <a:r>
              <a:rPr lang="en-US" sz="4450">
                <a:solidFill>
                  <a:srgbClr val="FFFFFF"/>
                </a:solidFill>
                <a:ea typeface="Fraunces Medium" pitchFamily="34" charset="-122"/>
                <a:cs typeface="Fraunces Medium" pitchFamily="34" charset="-120"/>
              </a:rPr>
              <a:t>Giai đoạn Quản lý Dữ liệu</a:t>
            </a:r>
            <a:endParaRPr lang="en-US" sz="4450"/>
          </a:p>
        </p:txBody>
      </p:sp>
      <p:sp>
        <p:nvSpPr>
          <p:cNvPr id="4" name="Shape 1"/>
          <p:cNvSpPr/>
          <p:nvPr/>
        </p:nvSpPr>
        <p:spPr>
          <a:xfrm>
            <a:off x="6280190" y="2114907"/>
            <a:ext cx="3664863" cy="2773799"/>
          </a:xfrm>
          <a:prstGeom prst="roundRect">
            <a:avLst>
              <a:gd name="adj" fmla="val 3435"/>
            </a:avLst>
          </a:prstGeom>
          <a:solidFill>
            <a:srgbClr val="283157"/>
          </a:solidFill>
          <a:ln w="7620">
            <a:solidFill>
              <a:srgbClr val="414A70"/>
            </a:solidFill>
            <a:prstDash val="solid"/>
          </a:ln>
        </p:spPr>
        <p:txBody>
          <a:bodyPr/>
          <a:lstStyle/>
          <a:p>
            <a:endParaRPr lang="en-US"/>
          </a:p>
        </p:txBody>
      </p:sp>
      <p:sp>
        <p:nvSpPr>
          <p:cNvPr id="5" name="Text 2"/>
          <p:cNvSpPr/>
          <p:nvPr/>
        </p:nvSpPr>
        <p:spPr>
          <a:xfrm>
            <a:off x="6514624" y="2349341"/>
            <a:ext cx="2835235" cy="354330"/>
          </a:xfrm>
          <a:prstGeom prst="rect">
            <a:avLst/>
          </a:prstGeom>
          <a:noFill/>
          <a:ln/>
        </p:spPr>
        <p:txBody>
          <a:bodyPr wrap="none" lIns="0" tIns="0" rIns="0" bIns="0" rtlCol="0" anchor="t"/>
          <a:lstStyle/>
          <a:p>
            <a:pPr marL="0" indent="0">
              <a:lnSpc>
                <a:spcPts val="2750"/>
              </a:lnSpc>
              <a:buNone/>
            </a:pPr>
            <a:r>
              <a:rPr lang="en-US" sz="2200">
                <a:solidFill>
                  <a:srgbClr val="EBECEF"/>
                </a:solidFill>
                <a:ea typeface="Fraunces Medium" pitchFamily="34" charset="-122"/>
                <a:cs typeface="Fraunces Medium" pitchFamily="34" charset="-120"/>
              </a:rPr>
              <a:t>Thu thập</a:t>
            </a:r>
            <a:endParaRPr lang="en-US" sz="2200"/>
          </a:p>
        </p:txBody>
      </p:sp>
      <p:sp>
        <p:nvSpPr>
          <p:cNvPr id="6" name="Text 3"/>
          <p:cNvSpPr/>
          <p:nvPr/>
        </p:nvSpPr>
        <p:spPr>
          <a:xfrm>
            <a:off x="6514624" y="2839760"/>
            <a:ext cx="3195995" cy="1451610"/>
          </a:xfrm>
          <a:prstGeom prst="rect">
            <a:avLst/>
          </a:prstGeom>
          <a:noFill/>
          <a:ln/>
        </p:spPr>
        <p:txBody>
          <a:bodyPr wrap="square" lIns="0" tIns="0" rIns="0" bIns="0" rtlCol="0" anchor="t"/>
          <a:lstStyle/>
          <a:p>
            <a:pPr marL="0" indent="0">
              <a:lnSpc>
                <a:spcPts val="2850"/>
              </a:lnSpc>
              <a:buNone/>
            </a:pPr>
            <a:r>
              <a:rPr lang="en-US" sz="1750">
                <a:solidFill>
                  <a:srgbClr val="EBECEF"/>
                </a:solidFill>
                <a:ea typeface="Epilogue" pitchFamily="34" charset="-122"/>
                <a:cs typeface="Epilogue" pitchFamily="34" charset="-120"/>
              </a:rPr>
              <a:t>Dữ liệu đầu vào là các hình ảnh được tạo ra từ các thao tác vẽ trong ứng dụng Paint hoặc từ các nguồn khác.</a:t>
            </a:r>
            <a:endParaRPr lang="en-US" sz="1750"/>
          </a:p>
        </p:txBody>
      </p:sp>
      <p:sp>
        <p:nvSpPr>
          <p:cNvPr id="7" name="Shape 4"/>
          <p:cNvSpPr/>
          <p:nvPr/>
        </p:nvSpPr>
        <p:spPr>
          <a:xfrm>
            <a:off x="10171867" y="2114907"/>
            <a:ext cx="3664863" cy="2773799"/>
          </a:xfrm>
          <a:prstGeom prst="roundRect">
            <a:avLst>
              <a:gd name="adj" fmla="val 3435"/>
            </a:avLst>
          </a:prstGeom>
          <a:solidFill>
            <a:srgbClr val="283157"/>
          </a:solidFill>
          <a:ln w="7620">
            <a:solidFill>
              <a:srgbClr val="414A70"/>
            </a:solidFill>
            <a:prstDash val="solid"/>
          </a:ln>
        </p:spPr>
        <p:txBody>
          <a:bodyPr/>
          <a:lstStyle/>
          <a:p>
            <a:endParaRPr lang="en-US"/>
          </a:p>
        </p:txBody>
      </p:sp>
      <p:sp>
        <p:nvSpPr>
          <p:cNvPr id="8" name="Text 5"/>
          <p:cNvSpPr/>
          <p:nvPr/>
        </p:nvSpPr>
        <p:spPr>
          <a:xfrm>
            <a:off x="10406301" y="2349341"/>
            <a:ext cx="2835235" cy="354330"/>
          </a:xfrm>
          <a:prstGeom prst="rect">
            <a:avLst/>
          </a:prstGeom>
          <a:noFill/>
          <a:ln/>
        </p:spPr>
        <p:txBody>
          <a:bodyPr wrap="none" lIns="0" tIns="0" rIns="0" bIns="0" rtlCol="0" anchor="t"/>
          <a:lstStyle/>
          <a:p>
            <a:pPr marL="0" indent="0">
              <a:lnSpc>
                <a:spcPts val="2750"/>
              </a:lnSpc>
              <a:buNone/>
            </a:pPr>
            <a:r>
              <a:rPr lang="en-US" sz="2200">
                <a:solidFill>
                  <a:srgbClr val="EBECEF"/>
                </a:solidFill>
                <a:ea typeface="Fraunces Medium" pitchFamily="34" charset="-122"/>
                <a:cs typeface="Fraunces Medium" pitchFamily="34" charset="-120"/>
              </a:rPr>
              <a:t>Tạo tập dữ liệu</a:t>
            </a:r>
            <a:endParaRPr lang="en-US" sz="2200"/>
          </a:p>
        </p:txBody>
      </p:sp>
      <p:sp>
        <p:nvSpPr>
          <p:cNvPr id="9" name="Text 6"/>
          <p:cNvSpPr/>
          <p:nvPr/>
        </p:nvSpPr>
        <p:spPr>
          <a:xfrm>
            <a:off x="10406301" y="2839760"/>
            <a:ext cx="3195995" cy="1814513"/>
          </a:xfrm>
          <a:prstGeom prst="rect">
            <a:avLst/>
          </a:prstGeom>
          <a:noFill/>
          <a:ln/>
        </p:spPr>
        <p:txBody>
          <a:bodyPr wrap="square" lIns="0" tIns="0" rIns="0" bIns="0" rtlCol="0" anchor="t"/>
          <a:lstStyle/>
          <a:p>
            <a:pPr marL="0" indent="0">
              <a:lnSpc>
                <a:spcPts val="2850"/>
              </a:lnSpc>
              <a:buNone/>
            </a:pPr>
            <a:r>
              <a:rPr lang="en-US" sz="1750">
                <a:solidFill>
                  <a:srgbClr val="EBECEF"/>
                </a:solidFill>
                <a:ea typeface="Epilogue" pitchFamily="34" charset="-122"/>
                <a:cs typeface="Epilogue" pitchFamily="34" charset="-120"/>
              </a:rPr>
              <a:t>Dữ liệu hình ảnh được chuyển đổi thành dạng mà máy học có thể hiểu được, trích xuất đặc trưng từ hình ảnh.</a:t>
            </a:r>
            <a:endParaRPr lang="en-US" sz="1750"/>
          </a:p>
        </p:txBody>
      </p:sp>
      <p:sp>
        <p:nvSpPr>
          <p:cNvPr id="10" name="Shape 7"/>
          <p:cNvSpPr/>
          <p:nvPr/>
        </p:nvSpPr>
        <p:spPr>
          <a:xfrm>
            <a:off x="6280190" y="5115520"/>
            <a:ext cx="7556421" cy="2047994"/>
          </a:xfrm>
          <a:prstGeom prst="roundRect">
            <a:avLst>
              <a:gd name="adj" fmla="val 4652"/>
            </a:avLst>
          </a:prstGeom>
          <a:solidFill>
            <a:srgbClr val="283157"/>
          </a:solidFill>
          <a:ln w="7620">
            <a:solidFill>
              <a:srgbClr val="414A70"/>
            </a:solidFill>
            <a:prstDash val="solid"/>
          </a:ln>
        </p:spPr>
        <p:txBody>
          <a:bodyPr/>
          <a:lstStyle/>
          <a:p>
            <a:endParaRPr lang="en-US"/>
          </a:p>
        </p:txBody>
      </p:sp>
      <p:sp>
        <p:nvSpPr>
          <p:cNvPr id="11" name="Text 8"/>
          <p:cNvSpPr/>
          <p:nvPr/>
        </p:nvSpPr>
        <p:spPr>
          <a:xfrm>
            <a:off x="6514624" y="5349954"/>
            <a:ext cx="2835235" cy="354330"/>
          </a:xfrm>
          <a:prstGeom prst="rect">
            <a:avLst/>
          </a:prstGeom>
          <a:noFill/>
          <a:ln/>
        </p:spPr>
        <p:txBody>
          <a:bodyPr wrap="none" lIns="0" tIns="0" rIns="0" bIns="0" rtlCol="0" anchor="t"/>
          <a:lstStyle/>
          <a:p>
            <a:pPr marL="0" indent="0">
              <a:lnSpc>
                <a:spcPts val="2750"/>
              </a:lnSpc>
              <a:buNone/>
            </a:pPr>
            <a:r>
              <a:rPr lang="en-US" sz="2200">
                <a:solidFill>
                  <a:srgbClr val="EBECEF"/>
                </a:solidFill>
                <a:ea typeface="Fraunces Medium" pitchFamily="34" charset="-122"/>
                <a:cs typeface="Fraunces Medium" pitchFamily="34" charset="-120"/>
              </a:rPr>
              <a:t>Lưu trữ và quản lý</a:t>
            </a:r>
            <a:endParaRPr lang="en-US" sz="2200"/>
          </a:p>
        </p:txBody>
      </p:sp>
      <p:sp>
        <p:nvSpPr>
          <p:cNvPr id="12" name="Text 9"/>
          <p:cNvSpPr/>
          <p:nvPr/>
        </p:nvSpPr>
        <p:spPr>
          <a:xfrm>
            <a:off x="6514624" y="5840373"/>
            <a:ext cx="7087553" cy="1088708"/>
          </a:xfrm>
          <a:prstGeom prst="rect">
            <a:avLst/>
          </a:prstGeom>
          <a:noFill/>
          <a:ln/>
        </p:spPr>
        <p:txBody>
          <a:bodyPr wrap="square" lIns="0" tIns="0" rIns="0" bIns="0" rtlCol="0" anchor="t"/>
          <a:lstStyle/>
          <a:p>
            <a:pPr marL="0" indent="0">
              <a:lnSpc>
                <a:spcPts val="2850"/>
              </a:lnSpc>
              <a:buNone/>
            </a:pPr>
            <a:r>
              <a:rPr lang="en-US" sz="1750">
                <a:solidFill>
                  <a:srgbClr val="EBECEF"/>
                </a:solidFill>
                <a:ea typeface="Epilogue" pitchFamily="34" charset="-122"/>
                <a:cs typeface="Epilogue" pitchFamily="34" charset="-120"/>
              </a:rPr>
              <a:t>Dữ liệu được lưu trữ trong các tệp dạng CSV hoặc trong các cơ sở dữ liệu, với mỗi dòng tương ứng với một ảnh đã được tiền xử lý.</a:t>
            </a:r>
            <a:endParaRPr lang="en-US" sz="1750"/>
          </a:p>
        </p:txBody>
      </p:sp>
      <p:sp>
        <p:nvSpPr>
          <p:cNvPr id="14" name="Rectangle 13">
            <a:extLst>
              <a:ext uri="{FF2B5EF4-FFF2-40B4-BE49-F238E27FC236}">
                <a16:creationId xmlns:a16="http://schemas.microsoft.com/office/drawing/2014/main" id="{425C9F03-17D8-03B5-801A-D55929AD1B0A}"/>
              </a:ext>
            </a:extLst>
          </p:cNvPr>
          <p:cNvSpPr/>
          <p:nvPr/>
        </p:nvSpPr>
        <p:spPr>
          <a:xfrm>
            <a:off x="12732152" y="7731889"/>
            <a:ext cx="1898248" cy="497711"/>
          </a:xfrm>
          <a:prstGeom prst="rect">
            <a:avLst/>
          </a:prstGeom>
          <a:solidFill>
            <a:srgbClr val="080E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386"/>
          </a:xfrm>
          <a:prstGeom prst="rect">
            <a:avLst/>
          </a:prstGeom>
        </p:spPr>
      </p:pic>
      <p:sp>
        <p:nvSpPr>
          <p:cNvPr id="3" name="Text 0"/>
          <p:cNvSpPr/>
          <p:nvPr/>
        </p:nvSpPr>
        <p:spPr>
          <a:xfrm>
            <a:off x="676751" y="531733"/>
            <a:ext cx="6960394" cy="604242"/>
          </a:xfrm>
          <a:prstGeom prst="rect">
            <a:avLst/>
          </a:prstGeom>
          <a:noFill/>
          <a:ln/>
        </p:spPr>
        <p:txBody>
          <a:bodyPr wrap="none" lIns="0" tIns="0" rIns="0" bIns="0" rtlCol="0" anchor="t"/>
          <a:lstStyle/>
          <a:p>
            <a:pPr marL="0" indent="0">
              <a:lnSpc>
                <a:spcPts val="4750"/>
              </a:lnSpc>
              <a:buNone/>
            </a:pPr>
            <a:r>
              <a:rPr lang="en-US" sz="3800">
                <a:solidFill>
                  <a:srgbClr val="FFFFFF"/>
                </a:solidFill>
                <a:ea typeface="Fraunces Medium" pitchFamily="34" charset="-122"/>
                <a:cs typeface="Fraunces Medium" pitchFamily="34" charset="-120"/>
              </a:rPr>
              <a:t>Giai đoạn Huấn luyện Mô hình</a:t>
            </a:r>
            <a:endParaRPr lang="en-US" sz="3800"/>
          </a:p>
        </p:txBody>
      </p:sp>
      <p:sp>
        <p:nvSpPr>
          <p:cNvPr id="4" name="Shape 1"/>
          <p:cNvSpPr/>
          <p:nvPr/>
        </p:nvSpPr>
        <p:spPr>
          <a:xfrm>
            <a:off x="955358" y="1426012"/>
            <a:ext cx="22860" cy="6273641"/>
          </a:xfrm>
          <a:prstGeom prst="roundRect">
            <a:avLst>
              <a:gd name="adj" fmla="val 355268"/>
            </a:avLst>
          </a:prstGeom>
          <a:solidFill>
            <a:srgbClr val="414A70"/>
          </a:solidFill>
          <a:ln/>
        </p:spPr>
        <p:txBody>
          <a:bodyPr/>
          <a:lstStyle/>
          <a:p>
            <a:endParaRPr lang="en-US"/>
          </a:p>
        </p:txBody>
      </p:sp>
      <p:sp>
        <p:nvSpPr>
          <p:cNvPr id="5" name="Shape 2"/>
          <p:cNvSpPr/>
          <p:nvPr/>
        </p:nvSpPr>
        <p:spPr>
          <a:xfrm>
            <a:off x="1161455" y="1849636"/>
            <a:ext cx="676751" cy="22860"/>
          </a:xfrm>
          <a:prstGeom prst="roundRect">
            <a:avLst>
              <a:gd name="adj" fmla="val 355268"/>
            </a:avLst>
          </a:prstGeom>
          <a:solidFill>
            <a:srgbClr val="414A70"/>
          </a:solidFill>
          <a:ln/>
        </p:spPr>
        <p:txBody>
          <a:bodyPr/>
          <a:lstStyle/>
          <a:p>
            <a:endParaRPr lang="en-US"/>
          </a:p>
        </p:txBody>
      </p:sp>
      <p:sp>
        <p:nvSpPr>
          <p:cNvPr id="6" name="Shape 3"/>
          <p:cNvSpPr/>
          <p:nvPr/>
        </p:nvSpPr>
        <p:spPr>
          <a:xfrm>
            <a:off x="749260" y="1643539"/>
            <a:ext cx="435054" cy="435054"/>
          </a:xfrm>
          <a:prstGeom prst="roundRect">
            <a:avLst>
              <a:gd name="adj" fmla="val 18668"/>
            </a:avLst>
          </a:prstGeom>
          <a:solidFill>
            <a:srgbClr val="283157"/>
          </a:solidFill>
          <a:ln w="7620">
            <a:solidFill>
              <a:srgbClr val="414A70"/>
            </a:solidFill>
            <a:prstDash val="solid"/>
          </a:ln>
        </p:spPr>
        <p:txBody>
          <a:bodyPr/>
          <a:lstStyle/>
          <a:p>
            <a:endParaRPr lang="en-US"/>
          </a:p>
        </p:txBody>
      </p:sp>
      <p:sp>
        <p:nvSpPr>
          <p:cNvPr id="7" name="Text 4"/>
          <p:cNvSpPr/>
          <p:nvPr/>
        </p:nvSpPr>
        <p:spPr>
          <a:xfrm>
            <a:off x="900232" y="1716048"/>
            <a:ext cx="132993" cy="290036"/>
          </a:xfrm>
          <a:prstGeom prst="rect">
            <a:avLst/>
          </a:prstGeom>
          <a:noFill/>
          <a:ln/>
        </p:spPr>
        <p:txBody>
          <a:bodyPr wrap="none" lIns="0" tIns="0" rIns="0" bIns="0" rtlCol="0" anchor="t"/>
          <a:lstStyle/>
          <a:p>
            <a:pPr marL="0" indent="0" algn="ctr">
              <a:lnSpc>
                <a:spcPts val="2250"/>
              </a:lnSpc>
              <a:buNone/>
            </a:pPr>
            <a:r>
              <a:rPr lang="en-US" sz="2250">
                <a:solidFill>
                  <a:srgbClr val="EBECEF"/>
                </a:solidFill>
                <a:ea typeface="Fraunces Medium" pitchFamily="34" charset="-122"/>
                <a:cs typeface="Fraunces Medium" pitchFamily="34" charset="-120"/>
              </a:rPr>
              <a:t>1</a:t>
            </a:r>
            <a:endParaRPr lang="en-US" sz="2250"/>
          </a:p>
        </p:txBody>
      </p:sp>
      <p:sp>
        <p:nvSpPr>
          <p:cNvPr id="8" name="Text 5"/>
          <p:cNvSpPr/>
          <p:nvPr/>
        </p:nvSpPr>
        <p:spPr>
          <a:xfrm>
            <a:off x="2030254" y="1619369"/>
            <a:ext cx="3194090" cy="302062"/>
          </a:xfrm>
          <a:prstGeom prst="rect">
            <a:avLst/>
          </a:prstGeom>
          <a:noFill/>
          <a:ln/>
        </p:spPr>
        <p:txBody>
          <a:bodyPr wrap="none" lIns="0" tIns="0" rIns="0" bIns="0" rtlCol="0" anchor="t"/>
          <a:lstStyle/>
          <a:p>
            <a:pPr marL="0" indent="0" algn="l">
              <a:lnSpc>
                <a:spcPts val="2350"/>
              </a:lnSpc>
              <a:buNone/>
            </a:pPr>
            <a:r>
              <a:rPr lang="en-US" sz="1900">
                <a:solidFill>
                  <a:srgbClr val="EBECEF"/>
                </a:solidFill>
                <a:ea typeface="Fraunces Medium" pitchFamily="34" charset="-122"/>
                <a:cs typeface="Fraunces Medium" pitchFamily="34" charset="-120"/>
              </a:rPr>
              <a:t>Chuẩn bị dữ liệu huấn luyện</a:t>
            </a:r>
            <a:endParaRPr lang="en-US" sz="1900"/>
          </a:p>
        </p:txBody>
      </p:sp>
      <p:sp>
        <p:nvSpPr>
          <p:cNvPr id="9" name="Text 6"/>
          <p:cNvSpPr/>
          <p:nvPr/>
        </p:nvSpPr>
        <p:spPr>
          <a:xfrm>
            <a:off x="2030254" y="2037397"/>
            <a:ext cx="6436995" cy="618649"/>
          </a:xfrm>
          <a:prstGeom prst="rect">
            <a:avLst/>
          </a:prstGeom>
          <a:noFill/>
          <a:ln/>
        </p:spPr>
        <p:txBody>
          <a:bodyPr wrap="square" lIns="0" tIns="0" rIns="0" bIns="0" rtlCol="0" anchor="t"/>
          <a:lstStyle/>
          <a:p>
            <a:pPr marL="0" indent="0" algn="l">
              <a:lnSpc>
                <a:spcPts val="2400"/>
              </a:lnSpc>
              <a:buNone/>
            </a:pPr>
            <a:r>
              <a:rPr lang="en-US" sz="1500">
                <a:solidFill>
                  <a:srgbClr val="EBECEF"/>
                </a:solidFill>
                <a:ea typeface="Epilogue" pitchFamily="34" charset="-122"/>
                <a:cs typeface="Epilogue" pitchFamily="34" charset="-120"/>
              </a:rPr>
              <a:t>Dữ liệu huấn luyện được chia thành hai phần: dữ liệu đặc trưng và nhãn.</a:t>
            </a:r>
            <a:endParaRPr lang="en-US" sz="1500"/>
          </a:p>
        </p:txBody>
      </p:sp>
      <p:sp>
        <p:nvSpPr>
          <p:cNvPr id="10" name="Shape 7"/>
          <p:cNvSpPr/>
          <p:nvPr/>
        </p:nvSpPr>
        <p:spPr>
          <a:xfrm>
            <a:off x="1161455" y="3466386"/>
            <a:ext cx="676751" cy="22860"/>
          </a:xfrm>
          <a:prstGeom prst="roundRect">
            <a:avLst>
              <a:gd name="adj" fmla="val 355268"/>
            </a:avLst>
          </a:prstGeom>
          <a:solidFill>
            <a:srgbClr val="414A70"/>
          </a:solidFill>
          <a:ln/>
        </p:spPr>
        <p:txBody>
          <a:bodyPr/>
          <a:lstStyle/>
          <a:p>
            <a:endParaRPr lang="en-US"/>
          </a:p>
        </p:txBody>
      </p:sp>
      <p:sp>
        <p:nvSpPr>
          <p:cNvPr id="11" name="Shape 8"/>
          <p:cNvSpPr/>
          <p:nvPr/>
        </p:nvSpPr>
        <p:spPr>
          <a:xfrm>
            <a:off x="749260" y="3260288"/>
            <a:ext cx="435054" cy="435054"/>
          </a:xfrm>
          <a:prstGeom prst="roundRect">
            <a:avLst>
              <a:gd name="adj" fmla="val 18668"/>
            </a:avLst>
          </a:prstGeom>
          <a:solidFill>
            <a:srgbClr val="283157"/>
          </a:solidFill>
          <a:ln w="7620">
            <a:solidFill>
              <a:srgbClr val="414A70"/>
            </a:solidFill>
            <a:prstDash val="solid"/>
          </a:ln>
        </p:spPr>
        <p:txBody>
          <a:bodyPr/>
          <a:lstStyle/>
          <a:p>
            <a:endParaRPr lang="en-US"/>
          </a:p>
        </p:txBody>
      </p:sp>
      <p:sp>
        <p:nvSpPr>
          <p:cNvPr id="12" name="Text 9"/>
          <p:cNvSpPr/>
          <p:nvPr/>
        </p:nvSpPr>
        <p:spPr>
          <a:xfrm>
            <a:off x="878919" y="3332798"/>
            <a:ext cx="175736" cy="290036"/>
          </a:xfrm>
          <a:prstGeom prst="rect">
            <a:avLst/>
          </a:prstGeom>
          <a:noFill/>
          <a:ln/>
        </p:spPr>
        <p:txBody>
          <a:bodyPr wrap="none" lIns="0" tIns="0" rIns="0" bIns="0" rtlCol="0" anchor="t"/>
          <a:lstStyle/>
          <a:p>
            <a:pPr marL="0" indent="0" algn="ctr">
              <a:lnSpc>
                <a:spcPts val="2250"/>
              </a:lnSpc>
              <a:buNone/>
            </a:pPr>
            <a:r>
              <a:rPr lang="en-US" sz="2250">
                <a:solidFill>
                  <a:srgbClr val="EBECEF"/>
                </a:solidFill>
                <a:ea typeface="Fraunces Medium" pitchFamily="34" charset="-122"/>
                <a:cs typeface="Fraunces Medium" pitchFamily="34" charset="-120"/>
              </a:rPr>
              <a:t>2</a:t>
            </a:r>
            <a:endParaRPr lang="en-US" sz="2250"/>
          </a:p>
        </p:txBody>
      </p:sp>
      <p:sp>
        <p:nvSpPr>
          <p:cNvPr id="13" name="Text 10"/>
          <p:cNvSpPr/>
          <p:nvPr/>
        </p:nvSpPr>
        <p:spPr>
          <a:xfrm>
            <a:off x="2030254" y="3236119"/>
            <a:ext cx="2649260" cy="302062"/>
          </a:xfrm>
          <a:prstGeom prst="rect">
            <a:avLst/>
          </a:prstGeom>
          <a:noFill/>
          <a:ln/>
        </p:spPr>
        <p:txBody>
          <a:bodyPr wrap="none" lIns="0" tIns="0" rIns="0" bIns="0" rtlCol="0" anchor="t"/>
          <a:lstStyle/>
          <a:p>
            <a:pPr marL="0" indent="0" algn="l">
              <a:lnSpc>
                <a:spcPts val="2350"/>
              </a:lnSpc>
              <a:buNone/>
            </a:pPr>
            <a:r>
              <a:rPr lang="en-US" sz="1900">
                <a:solidFill>
                  <a:srgbClr val="EBECEF"/>
                </a:solidFill>
                <a:ea typeface="Fraunces Medium" pitchFamily="34" charset="-122"/>
                <a:cs typeface="Fraunces Medium" pitchFamily="34" charset="-120"/>
              </a:rPr>
              <a:t>Chọn mô hình học máy</a:t>
            </a:r>
            <a:endParaRPr lang="en-US" sz="1900"/>
          </a:p>
        </p:txBody>
      </p:sp>
      <p:sp>
        <p:nvSpPr>
          <p:cNvPr id="14" name="Text 11"/>
          <p:cNvSpPr/>
          <p:nvPr/>
        </p:nvSpPr>
        <p:spPr>
          <a:xfrm>
            <a:off x="2030254" y="3654147"/>
            <a:ext cx="6436995" cy="618649"/>
          </a:xfrm>
          <a:prstGeom prst="rect">
            <a:avLst/>
          </a:prstGeom>
          <a:noFill/>
          <a:ln/>
        </p:spPr>
        <p:txBody>
          <a:bodyPr wrap="square" lIns="0" tIns="0" rIns="0" bIns="0" rtlCol="0" anchor="t"/>
          <a:lstStyle/>
          <a:p>
            <a:pPr marL="0" indent="0" algn="l">
              <a:lnSpc>
                <a:spcPts val="2400"/>
              </a:lnSpc>
              <a:buNone/>
            </a:pPr>
            <a:r>
              <a:rPr lang="en-US" sz="1500" smtClean="0">
                <a:solidFill>
                  <a:srgbClr val="EBECEF"/>
                </a:solidFill>
                <a:ea typeface="Epilogue" pitchFamily="34" charset="-122"/>
                <a:cs typeface="Epilogue" pitchFamily="34" charset="-120"/>
              </a:rPr>
              <a:t>Mô hình CNN </a:t>
            </a:r>
            <a:r>
              <a:rPr lang="en-US" sz="1500" smtClean="0">
                <a:solidFill>
                  <a:srgbClr val="EBECEF"/>
                </a:solidFill>
                <a:ea typeface="Epilogue" pitchFamily="34" charset="-122"/>
                <a:cs typeface="Epilogue" pitchFamily="34" charset="-120"/>
              </a:rPr>
              <a:t>được </a:t>
            </a:r>
            <a:r>
              <a:rPr lang="en-US" sz="1500">
                <a:solidFill>
                  <a:srgbClr val="EBECEF"/>
                </a:solidFill>
                <a:ea typeface="Epilogue" pitchFamily="34" charset="-122"/>
                <a:cs typeface="Epilogue" pitchFamily="34" charset="-120"/>
              </a:rPr>
              <a:t>lựa chọn bởi khả năng tìm kiếm siêu phẳng phân tách tốt nhất.</a:t>
            </a:r>
            <a:endParaRPr lang="en-US" sz="1500"/>
          </a:p>
        </p:txBody>
      </p:sp>
      <p:sp>
        <p:nvSpPr>
          <p:cNvPr id="15" name="Shape 12"/>
          <p:cNvSpPr/>
          <p:nvPr/>
        </p:nvSpPr>
        <p:spPr>
          <a:xfrm>
            <a:off x="1161455" y="5083135"/>
            <a:ext cx="676751" cy="22860"/>
          </a:xfrm>
          <a:prstGeom prst="roundRect">
            <a:avLst>
              <a:gd name="adj" fmla="val 355268"/>
            </a:avLst>
          </a:prstGeom>
          <a:solidFill>
            <a:srgbClr val="414A70"/>
          </a:solidFill>
          <a:ln/>
        </p:spPr>
        <p:txBody>
          <a:bodyPr/>
          <a:lstStyle/>
          <a:p>
            <a:endParaRPr lang="en-US"/>
          </a:p>
        </p:txBody>
      </p:sp>
      <p:sp>
        <p:nvSpPr>
          <p:cNvPr id="16" name="Shape 13"/>
          <p:cNvSpPr/>
          <p:nvPr/>
        </p:nvSpPr>
        <p:spPr>
          <a:xfrm>
            <a:off x="749260" y="4877038"/>
            <a:ext cx="435054" cy="435054"/>
          </a:xfrm>
          <a:prstGeom prst="roundRect">
            <a:avLst>
              <a:gd name="adj" fmla="val 18668"/>
            </a:avLst>
          </a:prstGeom>
          <a:solidFill>
            <a:srgbClr val="283157"/>
          </a:solidFill>
          <a:ln w="7620">
            <a:solidFill>
              <a:srgbClr val="414A70"/>
            </a:solidFill>
            <a:prstDash val="solid"/>
          </a:ln>
        </p:spPr>
        <p:txBody>
          <a:bodyPr/>
          <a:lstStyle/>
          <a:p>
            <a:endParaRPr lang="en-US"/>
          </a:p>
        </p:txBody>
      </p:sp>
      <p:sp>
        <p:nvSpPr>
          <p:cNvPr id="17" name="Text 14"/>
          <p:cNvSpPr/>
          <p:nvPr/>
        </p:nvSpPr>
        <p:spPr>
          <a:xfrm>
            <a:off x="886658" y="4949547"/>
            <a:ext cx="160139" cy="290036"/>
          </a:xfrm>
          <a:prstGeom prst="rect">
            <a:avLst/>
          </a:prstGeom>
          <a:noFill/>
          <a:ln/>
        </p:spPr>
        <p:txBody>
          <a:bodyPr wrap="none" lIns="0" tIns="0" rIns="0" bIns="0" rtlCol="0" anchor="t"/>
          <a:lstStyle/>
          <a:p>
            <a:pPr marL="0" indent="0" algn="ctr">
              <a:lnSpc>
                <a:spcPts val="2250"/>
              </a:lnSpc>
              <a:buNone/>
            </a:pPr>
            <a:r>
              <a:rPr lang="en-US" sz="2250">
                <a:solidFill>
                  <a:srgbClr val="EBECEF"/>
                </a:solidFill>
                <a:ea typeface="Fraunces Medium" pitchFamily="34" charset="-122"/>
                <a:cs typeface="Fraunces Medium" pitchFamily="34" charset="-120"/>
              </a:rPr>
              <a:t>3</a:t>
            </a:r>
            <a:endParaRPr lang="en-US" sz="2250"/>
          </a:p>
        </p:txBody>
      </p:sp>
      <p:sp>
        <p:nvSpPr>
          <p:cNvPr id="18" name="Text 15"/>
          <p:cNvSpPr/>
          <p:nvPr/>
        </p:nvSpPr>
        <p:spPr>
          <a:xfrm>
            <a:off x="2030254" y="4852868"/>
            <a:ext cx="2443163" cy="302062"/>
          </a:xfrm>
          <a:prstGeom prst="rect">
            <a:avLst/>
          </a:prstGeom>
          <a:noFill/>
          <a:ln/>
        </p:spPr>
        <p:txBody>
          <a:bodyPr wrap="none" lIns="0" tIns="0" rIns="0" bIns="0" rtlCol="0" anchor="t"/>
          <a:lstStyle/>
          <a:p>
            <a:pPr marL="0" indent="0" algn="l">
              <a:lnSpc>
                <a:spcPts val="2350"/>
              </a:lnSpc>
              <a:buNone/>
            </a:pPr>
            <a:r>
              <a:rPr lang="en-US" sz="1900">
                <a:solidFill>
                  <a:srgbClr val="EBECEF"/>
                </a:solidFill>
                <a:ea typeface="Fraunces Medium" pitchFamily="34" charset="-122"/>
                <a:cs typeface="Fraunces Medium" pitchFamily="34" charset="-120"/>
              </a:rPr>
              <a:t>Quá trình huấn luyện</a:t>
            </a:r>
            <a:endParaRPr lang="en-US" sz="1900"/>
          </a:p>
        </p:txBody>
      </p:sp>
      <p:sp>
        <p:nvSpPr>
          <p:cNvPr id="19" name="Text 16"/>
          <p:cNvSpPr/>
          <p:nvPr/>
        </p:nvSpPr>
        <p:spPr>
          <a:xfrm>
            <a:off x="2030254" y="5270897"/>
            <a:ext cx="6436995" cy="618649"/>
          </a:xfrm>
          <a:prstGeom prst="rect">
            <a:avLst/>
          </a:prstGeom>
          <a:noFill/>
          <a:ln/>
        </p:spPr>
        <p:txBody>
          <a:bodyPr wrap="square" lIns="0" tIns="0" rIns="0" bIns="0" rtlCol="0" anchor="t"/>
          <a:lstStyle/>
          <a:p>
            <a:pPr>
              <a:lnSpc>
                <a:spcPts val="2400"/>
              </a:lnSpc>
            </a:pPr>
            <a:r>
              <a:rPr lang="en-US" sz="1500" smtClean="0">
                <a:solidFill>
                  <a:srgbClr val="EBECEF"/>
                </a:solidFill>
                <a:ea typeface="Epilogue" pitchFamily="34" charset="-122"/>
                <a:cs typeface="Epilogue" pitchFamily="34" charset="-120"/>
              </a:rPr>
              <a:t>T</a:t>
            </a:r>
            <a:r>
              <a:rPr lang="vi-VN" sz="1500" smtClean="0">
                <a:solidFill>
                  <a:srgbClr val="EBECEF"/>
                </a:solidFill>
                <a:ea typeface="Epilogue" pitchFamily="34" charset="-122"/>
                <a:cs typeface="Epilogue" pitchFamily="34" charset="-120"/>
              </a:rPr>
              <a:t>ối </a:t>
            </a:r>
            <a:r>
              <a:rPr lang="vi-VN" sz="1500">
                <a:solidFill>
                  <a:srgbClr val="EBECEF"/>
                </a:solidFill>
                <a:ea typeface="Epilogue" pitchFamily="34" charset="-122"/>
                <a:cs typeface="Epilogue" pitchFamily="34" charset="-120"/>
              </a:rPr>
              <a:t>ưu hóa các trọng số của mô hình thông qua việc học từ dữ liệu, sử dụng thuật toán lan truyền ngược (backpropagation) để giảm lỗi dự đoán</a:t>
            </a:r>
            <a:endParaRPr lang="en-US" sz="1500"/>
          </a:p>
        </p:txBody>
      </p:sp>
      <p:sp>
        <p:nvSpPr>
          <p:cNvPr id="20" name="Shape 17"/>
          <p:cNvSpPr/>
          <p:nvPr/>
        </p:nvSpPr>
        <p:spPr>
          <a:xfrm>
            <a:off x="1161455" y="6699885"/>
            <a:ext cx="676751" cy="22860"/>
          </a:xfrm>
          <a:prstGeom prst="roundRect">
            <a:avLst>
              <a:gd name="adj" fmla="val 355268"/>
            </a:avLst>
          </a:prstGeom>
          <a:solidFill>
            <a:srgbClr val="414A70"/>
          </a:solidFill>
          <a:ln/>
        </p:spPr>
        <p:txBody>
          <a:bodyPr/>
          <a:lstStyle/>
          <a:p>
            <a:endParaRPr lang="en-US"/>
          </a:p>
        </p:txBody>
      </p:sp>
      <p:sp>
        <p:nvSpPr>
          <p:cNvPr id="21" name="Shape 18"/>
          <p:cNvSpPr/>
          <p:nvPr/>
        </p:nvSpPr>
        <p:spPr>
          <a:xfrm>
            <a:off x="749260" y="6493788"/>
            <a:ext cx="435054" cy="435054"/>
          </a:xfrm>
          <a:prstGeom prst="roundRect">
            <a:avLst>
              <a:gd name="adj" fmla="val 18668"/>
            </a:avLst>
          </a:prstGeom>
          <a:solidFill>
            <a:srgbClr val="283157"/>
          </a:solidFill>
          <a:ln w="7620">
            <a:solidFill>
              <a:srgbClr val="414A70"/>
            </a:solidFill>
            <a:prstDash val="solid"/>
          </a:ln>
        </p:spPr>
        <p:txBody>
          <a:bodyPr/>
          <a:lstStyle/>
          <a:p>
            <a:endParaRPr lang="en-US"/>
          </a:p>
        </p:txBody>
      </p:sp>
      <p:sp>
        <p:nvSpPr>
          <p:cNvPr id="22" name="Text 19"/>
          <p:cNvSpPr/>
          <p:nvPr/>
        </p:nvSpPr>
        <p:spPr>
          <a:xfrm>
            <a:off x="878086" y="6566297"/>
            <a:ext cx="177403" cy="290036"/>
          </a:xfrm>
          <a:prstGeom prst="rect">
            <a:avLst/>
          </a:prstGeom>
          <a:noFill/>
          <a:ln/>
        </p:spPr>
        <p:txBody>
          <a:bodyPr wrap="none" lIns="0" tIns="0" rIns="0" bIns="0" rtlCol="0" anchor="t"/>
          <a:lstStyle/>
          <a:p>
            <a:pPr marL="0" indent="0" algn="ctr">
              <a:lnSpc>
                <a:spcPts val="2250"/>
              </a:lnSpc>
              <a:buNone/>
            </a:pPr>
            <a:r>
              <a:rPr lang="en-US" sz="2250">
                <a:solidFill>
                  <a:srgbClr val="EBECEF"/>
                </a:solidFill>
                <a:ea typeface="Fraunces Medium" pitchFamily="34" charset="-122"/>
                <a:cs typeface="Fraunces Medium" pitchFamily="34" charset="-120"/>
              </a:rPr>
              <a:t>4</a:t>
            </a:r>
            <a:endParaRPr lang="en-US" sz="2250"/>
          </a:p>
        </p:txBody>
      </p:sp>
      <p:sp>
        <p:nvSpPr>
          <p:cNvPr id="23" name="Text 20"/>
          <p:cNvSpPr/>
          <p:nvPr/>
        </p:nvSpPr>
        <p:spPr>
          <a:xfrm>
            <a:off x="2030254" y="6469618"/>
            <a:ext cx="2417088" cy="302062"/>
          </a:xfrm>
          <a:prstGeom prst="rect">
            <a:avLst/>
          </a:prstGeom>
          <a:noFill/>
          <a:ln/>
        </p:spPr>
        <p:txBody>
          <a:bodyPr wrap="none" lIns="0" tIns="0" rIns="0" bIns="0" rtlCol="0" anchor="t"/>
          <a:lstStyle/>
          <a:p>
            <a:pPr marL="0" indent="0" algn="l">
              <a:lnSpc>
                <a:spcPts val="2350"/>
              </a:lnSpc>
              <a:buNone/>
            </a:pPr>
            <a:r>
              <a:rPr lang="en-US" sz="1900">
                <a:solidFill>
                  <a:srgbClr val="EBECEF"/>
                </a:solidFill>
                <a:ea typeface="Fraunces Medium" pitchFamily="34" charset="-122"/>
                <a:cs typeface="Fraunces Medium" pitchFamily="34" charset="-120"/>
              </a:rPr>
              <a:t>Đánh giá mô hình</a:t>
            </a:r>
            <a:endParaRPr lang="en-US" sz="1900"/>
          </a:p>
        </p:txBody>
      </p:sp>
      <p:sp>
        <p:nvSpPr>
          <p:cNvPr id="24" name="Text 21"/>
          <p:cNvSpPr/>
          <p:nvPr/>
        </p:nvSpPr>
        <p:spPr>
          <a:xfrm>
            <a:off x="2030254" y="6887647"/>
            <a:ext cx="6436995" cy="618649"/>
          </a:xfrm>
          <a:prstGeom prst="rect">
            <a:avLst/>
          </a:prstGeom>
          <a:noFill/>
          <a:ln/>
        </p:spPr>
        <p:txBody>
          <a:bodyPr wrap="square" lIns="0" tIns="0" rIns="0" bIns="0" rtlCol="0" anchor="t"/>
          <a:lstStyle/>
          <a:p>
            <a:pPr marL="0" indent="0" algn="l">
              <a:lnSpc>
                <a:spcPts val="2400"/>
              </a:lnSpc>
              <a:buNone/>
            </a:pPr>
            <a:r>
              <a:rPr lang="en-US" sz="1500">
                <a:solidFill>
                  <a:srgbClr val="EBECEF"/>
                </a:solidFill>
                <a:ea typeface="Epilogue" pitchFamily="34" charset="-122"/>
                <a:cs typeface="Epilogue" pitchFamily="34" charset="-120"/>
              </a:rPr>
              <a:t>Sau khi huấn luyện xong, mô hình sẽ được kiểm tra với tập dữ liệu kiểm tra để tính toán độ chính xác.</a:t>
            </a:r>
            <a:endParaRPr lang="en-US" sz="15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TotalTime>
  <Words>1406</Words>
  <Application>Microsoft Office PowerPoint</Application>
  <PresentationFormat>Custom</PresentationFormat>
  <Paragraphs>133</Paragraphs>
  <Slides>17</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Aldhabi</vt:lpstr>
      <vt:lpstr>Aptos</vt:lpstr>
      <vt:lpstr>Epilogue</vt:lpstr>
      <vt:lpstr>Epilogue Bold</vt:lpstr>
      <vt:lpstr>Fraunces Medium</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14</cp:revision>
  <dcterms:created xsi:type="dcterms:W3CDTF">2024-12-06T13:57:39Z</dcterms:created>
  <dcterms:modified xsi:type="dcterms:W3CDTF">2024-12-09T15:14:42Z</dcterms:modified>
</cp:coreProperties>
</file>